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363" r:id="rId3"/>
    <p:sldId id="362" r:id="rId4"/>
    <p:sldId id="275" r:id="rId5"/>
    <p:sldId id="280" r:id="rId6"/>
    <p:sldId id="356" r:id="rId7"/>
    <p:sldId id="364" r:id="rId8"/>
    <p:sldId id="360" r:id="rId9"/>
    <p:sldId id="365" r:id="rId10"/>
    <p:sldId id="361" r:id="rId11"/>
    <p:sldId id="357" r:id="rId12"/>
    <p:sldId id="366" r:id="rId13"/>
    <p:sldId id="359" r:id="rId14"/>
  </p:sldIdLst>
  <p:sldSz cx="9144000" cy="6858000" type="screen4x3"/>
  <p:notesSz cx="6789738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24" charset="0"/>
        <a:ea typeface="ＭＳ Ｐゴシック" pitchFamily="24" charset="-128"/>
        <a:cs typeface="ＭＳ Ｐゴシック" pitchFamily="2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24" charset="0"/>
        <a:ea typeface="ＭＳ Ｐゴシック" pitchFamily="24" charset="-128"/>
        <a:cs typeface="ＭＳ Ｐゴシック" pitchFamily="2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24" charset="0"/>
        <a:ea typeface="ＭＳ Ｐゴシック" pitchFamily="24" charset="-128"/>
        <a:cs typeface="ＭＳ Ｐゴシック" pitchFamily="2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Verdana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Verdana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Verdana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Verdana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FF"/>
    <a:srgbClr val="FF00FF"/>
    <a:srgbClr val="FF9900"/>
    <a:srgbClr val="FFCCFF"/>
    <a:srgbClr val="00FF00"/>
    <a:srgbClr val="FF99CC"/>
    <a:srgbClr val="FF99FF"/>
    <a:srgbClr val="1F22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1" autoAdjust="0"/>
    <p:restoredTop sz="94660"/>
  </p:normalViewPr>
  <p:slideViewPr>
    <p:cSldViewPr>
      <p:cViewPr varScale="1">
        <p:scale>
          <a:sx n="124" d="100"/>
          <a:sy n="124" d="100"/>
        </p:scale>
        <p:origin x="-9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24" charset="0"/>
              </a:defRPr>
            </a:lvl1pPr>
          </a:lstStyle>
          <a:p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518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4" charset="0"/>
              </a:defRPr>
            </a:lvl1pPr>
          </a:lstStyle>
          <a:p>
            <a:endParaRPr lang="sv-S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24" charset="0"/>
              </a:defRPr>
            </a:lvl1pPr>
          </a:lstStyle>
          <a:p>
            <a:endParaRPr lang="sv-S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518" y="9433322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4" charset="0"/>
              </a:defRPr>
            </a:lvl1pPr>
          </a:lstStyle>
          <a:p>
            <a:fld id="{413A3BE7-7283-4A3A-AA4E-60FBA4C42AE9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24" charset="0"/>
              </a:defRPr>
            </a:lvl1pPr>
          </a:lstStyle>
          <a:p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518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4" charset="0"/>
              </a:defRPr>
            </a:lvl1pPr>
          </a:lstStyle>
          <a:p>
            <a:endParaRPr lang="sv-S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8" y="4716661"/>
            <a:ext cx="5054583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Klicken Sie, um die Textformatierung des Masters zu bearbeiten.</a:t>
            </a:r>
          </a:p>
          <a:p>
            <a:pPr lvl="1"/>
            <a:r>
              <a:rPr lang="sv-SE"/>
              <a:t>Zweite Ebene</a:t>
            </a:r>
          </a:p>
          <a:p>
            <a:pPr lvl="2"/>
            <a:r>
              <a:rPr lang="sv-SE"/>
              <a:t>Dritte Ebene</a:t>
            </a:r>
          </a:p>
          <a:p>
            <a:pPr lvl="3"/>
            <a:r>
              <a:rPr lang="sv-SE"/>
              <a:t>Vierte Ebene</a:t>
            </a:r>
          </a:p>
          <a:p>
            <a:pPr lvl="4"/>
            <a:r>
              <a:rPr lang="sv-SE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2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24" charset="0"/>
              </a:defRPr>
            </a:lvl1pPr>
          </a:lstStyle>
          <a:p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518" y="9433322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4" charset="0"/>
              </a:defRPr>
            </a:lvl1pPr>
          </a:lstStyle>
          <a:p>
            <a:fld id="{C54644F6-AF44-4A53-B73F-C7A40C0E8284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1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10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11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12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13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2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3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4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5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6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7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8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BE29E-4FC8-4A35-84B3-37AFE8FC394C}" type="slidenum">
              <a:rPr lang="sv-SE"/>
              <a:pPr/>
              <a:t>9</a:t>
            </a:fld>
            <a:endParaRPr lang="sv-S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>
              <a:latin typeface="Times" pitchFamily="24" charset="0"/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norrsken_1sid_v2_ppt.jpg"/>
          <p:cNvPicPr>
            <a:picLocks noChangeAspect="1"/>
          </p:cNvPicPr>
          <p:nvPr userDrawn="1"/>
        </p:nvPicPr>
        <p:blipFill>
          <a:blip r:embed="rId2"/>
          <a:srcRect r="7695"/>
          <a:stretch>
            <a:fillRect/>
          </a:stretch>
        </p:blipFill>
        <p:spPr bwMode="auto">
          <a:xfrm>
            <a:off x="254000" y="261938"/>
            <a:ext cx="86360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2133600"/>
            <a:ext cx="7772400" cy="1371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100" b="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Datum</a:t>
            </a:r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100" b="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Sidfot</a:t>
            </a:r>
            <a:endParaRPr lang="sv-SE" dirty="0">
              <a:latin typeface="Times" pitchFamily="2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z="1100" b="0">
                <a:solidFill>
                  <a:srgbClr val="FFFFFF"/>
                </a:solidFill>
              </a:defRPr>
            </a:lvl1pPr>
          </a:lstStyle>
          <a:p>
            <a:fld id="{63B841BA-B74A-448C-96D9-F7FE63A2A043}" type="slidenum">
              <a:rPr lang="sv-SE" smtClean="0"/>
              <a:pPr/>
              <a:t>‹#›</a:t>
            </a:fld>
            <a:endParaRPr lang="sv-SE" dirty="0">
              <a:latin typeface="Times" pitchFamily="2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Datum</a:t>
            </a:r>
            <a:endParaRPr lang="sv-SE" sz="140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Sidfot</a:t>
            </a:r>
            <a:endParaRPr lang="sv-SE" sz="140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AAE0C-8773-4789-B68F-B89A7C69762E}" type="slidenum">
              <a:rPr lang="sv-SE"/>
              <a:pPr/>
              <a:t>‹#›</a:t>
            </a:fld>
            <a:endParaRPr lang="sv-SE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10200" y="16764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Datum</a:t>
            </a:r>
            <a:endParaRPr lang="sv-SE" sz="140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Sidfot</a:t>
            </a:r>
            <a:endParaRPr lang="sv-SE" sz="140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4B81B-68C6-4B35-8502-25F6355D78CD}" type="slidenum">
              <a:rPr lang="sv-SE"/>
              <a:pPr/>
              <a:t>‹#›</a:t>
            </a:fld>
            <a:endParaRPr lang="sv-SE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Datum</a:t>
            </a:r>
            <a:endParaRPr lang="sv-SE" sz="140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Sidfot</a:t>
            </a:r>
            <a:endParaRPr lang="sv-SE" sz="140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FC968-3BD1-431B-9706-5A1F1F6BCB5F}" type="slidenum">
              <a:rPr lang="sv-SE"/>
              <a:pPr/>
              <a:t>‹#›</a:t>
            </a:fld>
            <a:endParaRPr lang="sv-SE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Datum</a:t>
            </a:r>
            <a:endParaRPr lang="sv-SE" sz="1400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Sidfot</a:t>
            </a:r>
            <a:endParaRPr lang="sv-SE" sz="140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328CF-6B91-4603-9C64-DBE2D0A95F9A}" type="slidenum">
              <a:rPr lang="sv-SE"/>
              <a:pPr/>
              <a:t>‹#›</a:t>
            </a:fld>
            <a:endParaRPr lang="sv-SE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62200" y="47974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622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62200" y="5364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Datum</a:t>
            </a:r>
            <a:endParaRPr lang="sv-SE" sz="140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Sidfot</a:t>
            </a:r>
            <a:endParaRPr lang="sv-SE" sz="140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BD653-2B6D-4A86-8B54-2BA72AD55ECE}" type="slidenum">
              <a:rPr lang="sv-SE"/>
              <a:pPr/>
              <a:t>‹#›</a:t>
            </a:fld>
            <a:endParaRPr lang="sv-SE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572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8650" y="6324600"/>
            <a:ext cx="1900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sv-SE"/>
              <a:t>Datum</a:t>
            </a:r>
            <a:endParaRPr lang="sv-SE" sz="140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8588" y="6324600"/>
            <a:ext cx="2814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sv-SE"/>
              <a:t>Sidfot</a:t>
            </a:r>
            <a:endParaRPr lang="sv-SE" sz="140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2925" y="6324600"/>
            <a:ext cx="189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B541823-FF93-4FC6-997F-70EC93F989D8}" type="slidenum">
              <a:rPr lang="sv-SE"/>
              <a:pPr/>
              <a:t>‹#›</a:t>
            </a:fld>
            <a:endParaRPr lang="sv-SE" sz="1400"/>
          </a:p>
        </p:txBody>
      </p:sp>
      <p:pic>
        <p:nvPicPr>
          <p:cNvPr id="1031" name="Bildobjekt 8" descr="norrsken_stapel_ppt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04800"/>
            <a:ext cx="12985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3" r:id="rId2"/>
    <p:sldLayoutId id="2147483685" r:id="rId3"/>
    <p:sldLayoutId id="2147483686" r:id="rId4"/>
    <p:sldLayoutId id="2147483687" r:id="rId5"/>
    <p:sldLayoutId id="2147483689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6" charset="-128"/>
          <a:cs typeface="ＭＳ Ｐゴシック" pitchFamily="2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36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mrin@space.umu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85786" y="4214818"/>
            <a:ext cx="7929618" cy="1928826"/>
          </a:xfrm>
        </p:spPr>
        <p:txBody>
          <a:bodyPr/>
          <a:lstStyle/>
          <a:p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Hamrin, M.,  Norqvist, P.,  Marghitu, O., et al.</a:t>
            </a:r>
          </a:p>
          <a:p>
            <a:endParaRPr lang="sv-S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hamrin@space.umu.se</a:t>
            </a:r>
            <a:endPara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Physics, </a:t>
            </a:r>
            <a:r>
              <a:rPr lang="en-GB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Umeå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University, 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Sweden</a:t>
            </a:r>
          </a:p>
          <a:p>
            <a:endPara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Nordic Cluster Meeting, Uppsala, August 2011</a:t>
            </a:r>
            <a:endParaRPr lang="sv-SE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179512" y="1844824"/>
            <a:ext cx="87154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2800" kern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Cluster observations </a:t>
            </a:r>
          </a:p>
          <a:p>
            <a:pPr algn="ctr">
              <a:spcBef>
                <a:spcPct val="20000"/>
              </a:spcBef>
            </a:pPr>
            <a:r>
              <a:rPr lang="en-US" sz="2800" kern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 energy conversion regions </a:t>
            </a:r>
          </a:p>
          <a:p>
            <a:pPr algn="ctr">
              <a:spcBef>
                <a:spcPct val="20000"/>
              </a:spcBef>
            </a:pPr>
            <a:r>
              <a:rPr lang="en-US" sz="2800" kern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the plasma sheet</a:t>
            </a:r>
            <a:endParaRPr kumimoji="0" lang="en-US" sz="2800" i="0" u="none" strike="noStrike" kern="0" normalizeH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428596" y="42860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501008"/>
            <a:ext cx="7920880" cy="309634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ECRs are associated with high speed flows (cf. background data – gray)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ECRs are more common during GSM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Vx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&gt;0 than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Vx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&lt;0 (not shown)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Vx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generally gives the most dominant contribution to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Vtot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, but there are many ECRs where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Vyz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contribution cannot be neglected (not shown)</a:t>
            </a:r>
          </a:p>
          <a:p>
            <a:pPr>
              <a:buFont typeface="Arial" pitchFamily="34" charset="0"/>
              <a:buChar char="•"/>
            </a:pPr>
            <a:endPara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Manuscript in preparation,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Marghitu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et al.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(2.1) ECR vs. BBF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4355976" y="2647945"/>
            <a:ext cx="129614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 err="1" smtClean="0"/>
              <a:t>Vtot</a:t>
            </a:r>
            <a:r>
              <a:rPr lang="en-GB" sz="1200" b="0" dirty="0" smtClean="0"/>
              <a:t> [km/s]</a:t>
            </a:r>
            <a:endParaRPr lang="sv-SE" sz="1200" b="0" i="1" dirty="0">
              <a:solidFill>
                <a:schemeClr val="accent2"/>
              </a:solidFill>
            </a:endParaRPr>
          </a:p>
        </p:txBody>
      </p:sp>
      <p:pic>
        <p:nvPicPr>
          <p:cNvPr id="93186" name="Picture 2" descr="C:\Users\HAMRIN\AppData\Local\Temp\scp52844\Vtot_hist_norm_medi_010204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764704"/>
            <a:ext cx="6197600" cy="2514600"/>
          </a:xfrm>
          <a:prstGeom prst="rect">
            <a:avLst/>
          </a:prstGeom>
          <a:noFill/>
        </p:spPr>
      </p:pic>
      <p:sp>
        <p:nvSpPr>
          <p:cNvPr id="19" name="textruta 18"/>
          <p:cNvSpPr txBox="1"/>
          <p:nvPr/>
        </p:nvSpPr>
        <p:spPr>
          <a:xfrm>
            <a:off x="395536" y="1916832"/>
            <a:ext cx="129614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 smtClean="0"/>
              <a:t>Norm # ECRs</a:t>
            </a:r>
            <a:endParaRPr lang="sv-SE" sz="1200" b="0" i="1" dirty="0">
              <a:solidFill>
                <a:schemeClr val="accent2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4139952" y="3097580"/>
            <a:ext cx="129614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 smtClean="0"/>
              <a:t>|</a:t>
            </a:r>
            <a:r>
              <a:rPr lang="en-GB" sz="1200" b="0" dirty="0" err="1" smtClean="0"/>
              <a:t>Vtot</a:t>
            </a:r>
            <a:r>
              <a:rPr lang="en-GB" sz="1200" b="0" dirty="0" smtClean="0"/>
              <a:t>| </a:t>
            </a:r>
            <a:r>
              <a:rPr lang="en-GB" sz="1200" b="0" dirty="0" smtClean="0"/>
              <a:t>[km/s]</a:t>
            </a:r>
            <a:endParaRPr lang="sv-SE" sz="1200" b="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428596" y="42860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67544" y="692696"/>
            <a:ext cx="8064896" cy="17281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Main conclusion 1: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There is a strong correlation between high speed flows and ECRs. </a:t>
            </a:r>
          </a:p>
          <a:p>
            <a:pPr>
              <a:buFont typeface="Arial" pitchFamily="34" charset="0"/>
              <a:buChar char="•"/>
            </a:pPr>
            <a:endParaRPr lang="en-GB" sz="900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(Future research: Linking generators to the breaking of the plasma)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(2.1) ECR VS. BBF 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  <p:pic>
        <p:nvPicPr>
          <p:cNvPr id="89090" name="Picture 2" descr="C:\Users\HAMRIN\AppData\Local\Temp\scp50592\BBF_cartoon_v4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2492896"/>
            <a:ext cx="7358629" cy="410445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428596" y="42860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3568" y="692696"/>
            <a:ext cx="8136904" cy="3312368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Sx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within ECRs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and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RAND intervals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(background reference data)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Observation 1.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Background data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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Poynting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 flux is small and directed towards the Earth.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</a:br>
            <a: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/>
            </a:r>
            <a:b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Interpretation: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 Cluster is generally earthward of NENL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  <a:sym typeface="Wingdings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Observation 2.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CLRs and CGRs are correlated with a strong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Poynting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 flux towards the Earth (consistent).</a:t>
            </a:r>
          </a:p>
          <a:p>
            <a: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/>
            </a:r>
            <a:b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Interpretation: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During times of increased PS energy conversion (ECRs observed), we observe increased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Poynting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flux (superposition) towards the Earth/ionosphere, where some energy may be dissipated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auroral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processes (e.g. correlation between ECRs and AE,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Kp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).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(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2.2)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ECR vs. </a:t>
            </a:r>
            <a:r>
              <a:rPr lang="en-US" sz="2000" kern="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Poynting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flux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  <p:grpSp>
        <p:nvGrpSpPr>
          <p:cNvPr id="28" name="Grupp 27"/>
          <p:cNvGrpSpPr/>
          <p:nvPr/>
        </p:nvGrpSpPr>
        <p:grpSpPr>
          <a:xfrm>
            <a:off x="683568" y="4043114"/>
            <a:ext cx="8136904" cy="2554238"/>
            <a:chOff x="683568" y="3358356"/>
            <a:chExt cx="8136904" cy="2554238"/>
          </a:xfrm>
        </p:grpSpPr>
        <p:pic>
          <p:nvPicPr>
            <p:cNvPr id="92165" name="Picture 5" descr="C:\Users\HAMRIN\AppData\Local\Temp\scp04963\Sx_hist.ep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34976" y="3358356"/>
              <a:ext cx="6121400" cy="2374900"/>
            </a:xfrm>
            <a:prstGeom prst="rect">
              <a:avLst/>
            </a:prstGeom>
            <a:noFill/>
          </p:spPr>
        </p:pic>
        <p:sp>
          <p:nvSpPr>
            <p:cNvPr id="8" name="textruta 7"/>
            <p:cNvSpPr txBox="1"/>
            <p:nvPr/>
          </p:nvSpPr>
          <p:spPr>
            <a:xfrm>
              <a:off x="683568" y="4256410"/>
              <a:ext cx="129614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/>
                <a:t>Norm # ECRs</a:t>
              </a:r>
              <a:endParaRPr lang="sv-SE" sz="1200" b="0" i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4716016" y="5450929"/>
              <a:ext cx="79208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/>
                <a:t>Sx~0</a:t>
              </a:r>
              <a:endParaRPr lang="sv-SE" sz="1200" b="0" i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6156176" y="5450929"/>
              <a:ext cx="158417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err="1" smtClean="0"/>
                <a:t>Sx</a:t>
              </a:r>
              <a:r>
                <a:rPr lang="en-GB" sz="1200" b="0" dirty="0" smtClean="0"/>
                <a:t>&gt;0, </a:t>
              </a:r>
              <a:br>
                <a:rPr lang="en-GB" sz="1200" b="0" dirty="0" smtClean="0"/>
              </a:br>
              <a:r>
                <a:rPr lang="en-GB" sz="1200" b="0" dirty="0" smtClean="0"/>
                <a:t>towards Earth</a:t>
              </a:r>
              <a:endParaRPr lang="sv-SE" sz="1200" b="0" i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2339752" y="5450929"/>
              <a:ext cx="158417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err="1" smtClean="0"/>
                <a:t>Sx</a:t>
              </a:r>
              <a:r>
                <a:rPr lang="en-GB" sz="1200" b="0" dirty="0" smtClean="0"/>
                <a:t>&lt;0, </a:t>
              </a:r>
              <a:br>
                <a:rPr lang="en-GB" sz="1200" b="0" dirty="0" smtClean="0"/>
              </a:br>
              <a:r>
                <a:rPr lang="en-GB" sz="1200" b="0" dirty="0" smtClean="0"/>
                <a:t>away from Earth</a:t>
              </a:r>
              <a:endParaRPr lang="sv-SE" sz="1200" b="0" i="1" dirty="0">
                <a:solidFill>
                  <a:schemeClr val="accent2"/>
                </a:solidFill>
              </a:endParaRPr>
            </a:p>
          </p:txBody>
        </p:sp>
        <p:cxnSp>
          <p:nvCxnSpPr>
            <p:cNvPr id="17" name="Rak pil 16"/>
            <p:cNvCxnSpPr/>
            <p:nvPr/>
          </p:nvCxnSpPr>
          <p:spPr bwMode="auto">
            <a:xfrm>
              <a:off x="2143184" y="5392672"/>
              <a:ext cx="6264696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ruta 23"/>
            <p:cNvSpPr txBox="1"/>
            <p:nvPr/>
          </p:nvSpPr>
          <p:spPr>
            <a:xfrm>
              <a:off x="7812360" y="5024209"/>
              <a:ext cx="100811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err="1" smtClean="0"/>
                <a:t>Sx</a:t>
              </a:r>
              <a:r>
                <a:rPr lang="en-GB" sz="1200" b="0" dirty="0" smtClean="0"/>
                <a:t> (GSM)</a:t>
              </a:r>
              <a:endParaRPr lang="sv-SE" sz="1200" b="0" i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428596" y="42860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052736"/>
            <a:ext cx="8280920" cy="54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Observational evidence: Verifying the role of the PS as an important link in the chain of processes controlling energy conversion and transfer from the SW and to final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auroral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dissipation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Dayside reconnection is expected to be efficient during southward IMF. PS energy conversion should therefore correlate with IMF direction. Now this is experimentally verified!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Also verified that PS energy conversion correlates well with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2.1 earthward plasma flows and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2.2 earthward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Poynting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flux.</a:t>
            </a:r>
          </a:p>
          <a:p>
            <a:pPr marL="457200" indent="-457200">
              <a:buAutoNum type="arabicPeriod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 marL="457200" indent="-4572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Further discussions and suggestions? Splinter?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Summary and Conclusions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395536" y="40466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124744"/>
            <a:ext cx="6336704" cy="51125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Our previously published papers on plasma sheet (PS) energy conversion.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Recently we have obtained experimental evidence of the  relation between PS energy conversion and</a:t>
            </a:r>
          </a:p>
          <a:p>
            <a:pPr marL="457200" indent="-45720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the energy input at the magnetopause</a:t>
            </a:r>
          </a:p>
          <a:p>
            <a:pPr marL="457200" indent="-45720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the energy flow towards the ionosphere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Work 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progress…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Now I’m looking for advice from you!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Splinter?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Background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428596" y="42860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55576" y="836712"/>
            <a:ext cx="7776864" cy="5832648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</a:t>
            </a:r>
            <a:r>
              <a:rPr lang="en-GB" dirty="0" smtClean="0"/>
              <a:t>~20 years ago, the view on PS transport processes changed by the discovery of BBFs </a:t>
            </a:r>
            <a:r>
              <a:rPr lang="en-GB" sz="1300" dirty="0" smtClean="0"/>
              <a:t>[</a:t>
            </a:r>
            <a:r>
              <a:rPr lang="en-GB" sz="1300" dirty="0" err="1" smtClean="0"/>
              <a:t>Baumjohann</a:t>
            </a:r>
            <a:r>
              <a:rPr lang="en-GB" sz="1300" dirty="0" smtClean="0"/>
              <a:t> et al., JGR, 1990; Angelopoulos et al., JGR, 1992]</a:t>
            </a:r>
            <a:r>
              <a:rPr lang="en-GB" dirty="0" smtClean="0"/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PS plays a fundamental role for the energy conversion and transport processes in the Earth’s magnetosphere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Msp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). 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Primary energy source: Solar wind kinetic energy, transferred into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Msp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by means of reconnection </a:t>
            </a:r>
            <a:r>
              <a:rPr lang="en-GB" sz="1300" dirty="0" smtClean="0">
                <a:solidFill>
                  <a:srgbClr val="FFFFFF"/>
                </a:solidFill>
              </a:rPr>
              <a:t>[</a:t>
            </a:r>
            <a:r>
              <a:rPr lang="en-GB" sz="1300" dirty="0" err="1" smtClean="0">
                <a:solidFill>
                  <a:srgbClr val="FFFFFF"/>
                </a:solidFill>
              </a:rPr>
              <a:t>Paschmann</a:t>
            </a:r>
            <a:r>
              <a:rPr lang="en-GB" sz="1300" dirty="0" smtClean="0">
                <a:solidFill>
                  <a:srgbClr val="FFFFFF"/>
                </a:solidFill>
              </a:rPr>
              <a:t> et al., Nature, 1979]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Tail reconnection releases energy stored in the tail magnetic field.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Magnetic energy converted to kinetic energy (BBFs).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Energy is transported away as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Poynting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flux and particle flux. Possibly recurring conversions in the PS between electromagnetic energy and kinetic energy (plasma bulk and thermal) forms </a:t>
            </a:r>
            <a:r>
              <a:rPr lang="en-GB" sz="1300" dirty="0" smtClean="0">
                <a:solidFill>
                  <a:srgbClr val="FFFFFF"/>
                </a:solidFill>
              </a:rPr>
              <a:t>[</a:t>
            </a:r>
            <a:r>
              <a:rPr lang="en-GB" sz="1300" dirty="0" err="1" smtClean="0">
                <a:solidFill>
                  <a:srgbClr val="FFFFFF"/>
                </a:solidFill>
              </a:rPr>
              <a:t>Hamrin</a:t>
            </a:r>
            <a:r>
              <a:rPr lang="en-GB" sz="1300" dirty="0" smtClean="0">
                <a:solidFill>
                  <a:srgbClr val="FFFFFF"/>
                </a:solidFill>
              </a:rPr>
              <a:t> et al., JGR, 2011]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Some energy dissipated in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auroral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ionosphere </a:t>
            </a:r>
            <a:r>
              <a:rPr lang="en-GB" sz="1300" dirty="0" smtClean="0">
                <a:solidFill>
                  <a:srgbClr val="FFFFFF"/>
                </a:solidFill>
              </a:rPr>
              <a:t>[</a:t>
            </a:r>
            <a:r>
              <a:rPr lang="en-GB" sz="1300" dirty="0" err="1" smtClean="0">
                <a:solidFill>
                  <a:srgbClr val="FFFFFF"/>
                </a:solidFill>
              </a:rPr>
              <a:t>Hamrin</a:t>
            </a:r>
            <a:r>
              <a:rPr lang="en-GB" sz="1300" dirty="0" smtClean="0">
                <a:solidFill>
                  <a:srgbClr val="FFFFFF"/>
                </a:solidFill>
              </a:rPr>
              <a:t> et al., Ann </a:t>
            </a:r>
            <a:r>
              <a:rPr lang="en-GB" sz="1300" dirty="0" err="1" smtClean="0">
                <a:solidFill>
                  <a:srgbClr val="FFFFFF"/>
                </a:solidFill>
              </a:rPr>
              <a:t>Geophys</a:t>
            </a:r>
            <a:r>
              <a:rPr lang="en-GB" sz="1300" dirty="0" smtClean="0">
                <a:solidFill>
                  <a:srgbClr val="FFFFFF"/>
                </a:solidFill>
              </a:rPr>
              <a:t>, 2006, </a:t>
            </a:r>
            <a:r>
              <a:rPr lang="en-GB" sz="1300" dirty="0" err="1" smtClean="0">
                <a:solidFill>
                  <a:srgbClr val="FFFFFF"/>
                </a:solidFill>
              </a:rPr>
              <a:t>Hamrin</a:t>
            </a:r>
            <a:r>
              <a:rPr lang="en-GB" sz="1300" dirty="0" smtClean="0">
                <a:solidFill>
                  <a:srgbClr val="FFFFFF"/>
                </a:solidFill>
              </a:rPr>
              <a:t> </a:t>
            </a:r>
            <a:r>
              <a:rPr lang="en-GB" sz="1300" dirty="0" smtClean="0">
                <a:solidFill>
                  <a:srgbClr val="FFFFFF"/>
                </a:solidFill>
              </a:rPr>
              <a:t>et al., Ann Geo, JGR, 2011]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Appealing to explore the structure of the PS energy conversion and transport in relation to the SW energy input and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auroral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dissipation!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Introduction: The Plasma sheet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467544" y="40466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6" name="Rektangel 45"/>
          <p:cNvSpPr/>
          <p:nvPr/>
        </p:nvSpPr>
        <p:spPr bwMode="auto">
          <a:xfrm>
            <a:off x="857224" y="3296954"/>
            <a:ext cx="7358114" cy="1500198"/>
          </a:xfrm>
          <a:prstGeom prst="rect">
            <a:avLst/>
          </a:prstGeom>
          <a:solidFill>
            <a:srgbClr val="CCFFFF">
              <a:alpha val="5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55576" y="620688"/>
            <a:ext cx="7962678" cy="59046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Poynting’s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theorem: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Energy of bulk motion: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Plasma acc./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decel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. by Lorenz force,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Study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∙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PS with Cluster!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 (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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(-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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J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=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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J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142976" y="3511268"/>
            <a:ext cx="6842125" cy="1009650"/>
            <a:chOff x="657" y="890"/>
            <a:chExt cx="4310" cy="636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1973" y="890"/>
              <a:ext cx="1543" cy="636"/>
              <a:chOff x="1837" y="1275"/>
              <a:chExt cx="1543" cy="636"/>
            </a:xfrm>
          </p:grpSpPr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>
                <a:off x="1837" y="1525"/>
                <a:ext cx="1543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Line 34"/>
              <p:cNvSpPr>
                <a:spLocks noChangeShapeType="1"/>
              </p:cNvSpPr>
              <p:nvPr/>
            </p:nvSpPr>
            <p:spPr bwMode="auto">
              <a:xfrm>
                <a:off x="1837" y="1661"/>
                <a:ext cx="154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 type="triangle" w="lg" len="lg"/>
                <a:tailEnd type="none" w="med" len="lg"/>
              </a:ln>
              <a:effectLst/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" name="Text Box 35"/>
              <p:cNvSpPr txBox="1">
                <a:spLocks noChangeArrowheads="1"/>
              </p:cNvSpPr>
              <p:nvPr/>
            </p:nvSpPr>
            <p:spPr bwMode="auto">
              <a:xfrm>
                <a:off x="1882" y="1275"/>
                <a:ext cx="13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v-SE" sz="2000" b="1" dirty="0">
                    <a:solidFill>
                      <a:srgbClr val="0000FF"/>
                    </a:solidFill>
                    <a:latin typeface="Arial" charset="0"/>
                  </a:rPr>
                  <a:t>E</a:t>
                </a:r>
                <a:r>
                  <a:rPr lang="sv-SE" sz="2000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∙</a:t>
                </a:r>
                <a:r>
                  <a:rPr lang="sv-SE" sz="2000" b="1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J</a:t>
                </a:r>
                <a:r>
                  <a:rPr lang="sv-SE" sz="2000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&lt;0 (generator)</a:t>
                </a:r>
              </a:p>
            </p:txBody>
          </p:sp>
          <p:sp>
            <p:nvSpPr>
              <p:cNvPr id="45" name="Text Box 36"/>
              <p:cNvSpPr txBox="1">
                <a:spLocks noChangeArrowheads="1"/>
              </p:cNvSpPr>
              <p:nvPr/>
            </p:nvSpPr>
            <p:spPr bwMode="auto">
              <a:xfrm>
                <a:off x="2109" y="1661"/>
                <a:ext cx="99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v-SE" sz="2000" b="1" dirty="0">
                    <a:solidFill>
                      <a:srgbClr val="FF3300"/>
                    </a:solidFill>
                    <a:latin typeface="Arial" charset="0"/>
                  </a:rPr>
                  <a:t>E</a:t>
                </a:r>
                <a:r>
                  <a:rPr lang="sv-SE" sz="2000" dirty="0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∙</a:t>
                </a:r>
                <a:r>
                  <a:rPr lang="sv-SE" sz="2000" b="1" dirty="0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J</a:t>
                </a:r>
                <a:r>
                  <a:rPr lang="sv-SE" sz="2000" dirty="0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&gt;0 (</a:t>
                </a:r>
                <a:r>
                  <a:rPr lang="sv-SE" sz="2000" dirty="0" err="1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load</a:t>
                </a:r>
                <a:r>
                  <a:rPr lang="sv-SE" sz="2000" dirty="0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p:grp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657" y="935"/>
              <a:ext cx="1134" cy="499"/>
              <a:chOff x="612" y="1298"/>
              <a:chExt cx="1134" cy="499"/>
            </a:xfrm>
          </p:grpSpPr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748" y="1344"/>
                <a:ext cx="92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sv-SE" sz="2000" dirty="0" err="1">
                    <a:latin typeface="Arial" charset="0"/>
                  </a:rPr>
                  <a:t>Mechanical</a:t>
                </a:r>
                <a:endParaRPr lang="sv-SE" sz="2000" dirty="0">
                  <a:latin typeface="Arial" charset="0"/>
                </a:endParaRPr>
              </a:p>
              <a:p>
                <a:pPr algn="ctr"/>
                <a:r>
                  <a:rPr lang="sv-SE" sz="2000" dirty="0" err="1">
                    <a:latin typeface="Arial" charset="0"/>
                  </a:rPr>
                  <a:t>energy</a:t>
                </a:r>
                <a:endParaRPr lang="sv-SE" sz="2000" dirty="0">
                  <a:latin typeface="Arial" charset="0"/>
                </a:endParaRPr>
              </a:p>
            </p:txBody>
          </p:sp>
          <p:sp>
            <p:nvSpPr>
              <p:cNvPr id="41" name="Oval 39"/>
              <p:cNvSpPr>
                <a:spLocks noChangeArrowheads="1"/>
              </p:cNvSpPr>
              <p:nvPr/>
            </p:nvSpPr>
            <p:spPr bwMode="auto">
              <a:xfrm>
                <a:off x="612" y="1298"/>
                <a:ext cx="1134" cy="49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3651" y="935"/>
              <a:ext cx="1316" cy="462"/>
              <a:chOff x="3696" y="1389"/>
              <a:chExt cx="1316" cy="462"/>
            </a:xfrm>
          </p:grpSpPr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3807" y="1405"/>
                <a:ext cx="1080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sz="2000" dirty="0" err="1">
                    <a:latin typeface="Arial" charset="0"/>
                  </a:rPr>
                  <a:t>Electromag</a:t>
                </a:r>
                <a:r>
                  <a:rPr lang="sv-SE" sz="2000" dirty="0">
                    <a:latin typeface="Arial" charset="0"/>
                  </a:rPr>
                  <a:t>.</a:t>
                </a:r>
              </a:p>
              <a:p>
                <a:pPr algn="ctr"/>
                <a:r>
                  <a:rPr lang="sv-SE" sz="2000" dirty="0" err="1">
                    <a:latin typeface="Arial" charset="0"/>
                  </a:rPr>
                  <a:t>energy</a:t>
                </a:r>
                <a:endParaRPr lang="sv-SE" sz="2000" dirty="0">
                  <a:latin typeface="Arial" charset="0"/>
                </a:endParaRPr>
              </a:p>
            </p:txBody>
          </p:sp>
          <p:sp>
            <p:nvSpPr>
              <p:cNvPr id="39" name="Oval 40"/>
              <p:cNvSpPr>
                <a:spLocks noChangeArrowheads="1"/>
              </p:cNvSpPr>
              <p:nvPr/>
            </p:nvSpPr>
            <p:spPr bwMode="auto">
              <a:xfrm>
                <a:off x="3696" y="1389"/>
                <a:ext cx="1316" cy="4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3287713" y="2080964"/>
          <a:ext cx="4286250" cy="915988"/>
        </p:xfrm>
        <a:graphic>
          <a:graphicData uri="http://schemas.openxmlformats.org/presentationml/2006/ole">
            <p:oleObj spid="_x0000_s5127" name="Ekvation" r:id="rId4" imgW="2260440" imgH="482400" progId="Equation.3">
              <p:embed/>
            </p:oleObj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/>
        </p:nvGraphicFramePr>
        <p:xfrm>
          <a:off x="3635896" y="772368"/>
          <a:ext cx="2736329" cy="913099"/>
        </p:xfrm>
        <a:graphic>
          <a:graphicData uri="http://schemas.openxmlformats.org/presentationml/2006/ole">
            <p:oleObj spid="_x0000_s5128" name="Ekvation" r:id="rId5" imgW="1371600" imgH="457200" progId="Equation.3">
              <p:embed/>
            </p:oleObj>
          </a:graphicData>
        </a:graphic>
      </p:graphicFrame>
      <p:sp>
        <p:nvSpPr>
          <p:cNvPr id="26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TOOLs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27" name="Rectangle 1027"/>
          <p:cNvSpPr txBox="1">
            <a:spLocks noChangeArrowheads="1"/>
          </p:cNvSpPr>
          <p:nvPr/>
        </p:nvSpPr>
        <p:spPr bwMode="auto">
          <a:xfrm>
            <a:off x="7236296" y="1060400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Power density</a:t>
            </a:r>
            <a:endParaRPr kumimoji="0" lang="en-US" sz="2000" i="0" u="none" strike="noStrike" kern="0" cap="none" spc="0" normalizeH="0" baseline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cxnSp>
        <p:nvCxnSpPr>
          <p:cNvPr id="29" name="Rak pil 28"/>
          <p:cNvCxnSpPr>
            <a:stCxn id="27" idx="1"/>
          </p:cNvCxnSpPr>
          <p:nvPr/>
        </p:nvCxnSpPr>
        <p:spPr bwMode="auto">
          <a:xfrm rot="10800000">
            <a:off x="6516216" y="1268760"/>
            <a:ext cx="720080" cy="1488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Ellips 34"/>
          <p:cNvSpPr/>
          <p:nvPr/>
        </p:nvSpPr>
        <p:spPr bwMode="auto">
          <a:xfrm>
            <a:off x="5767968" y="980728"/>
            <a:ext cx="714380" cy="500066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37" name="Ellips 36"/>
          <p:cNvSpPr/>
          <p:nvPr/>
        </p:nvSpPr>
        <p:spPr bwMode="auto">
          <a:xfrm>
            <a:off x="6983637" y="2280862"/>
            <a:ext cx="714380" cy="500066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cxnSp>
        <p:nvCxnSpPr>
          <p:cNvPr id="48" name="Rak pil 47"/>
          <p:cNvCxnSpPr>
            <a:stCxn id="27" idx="1"/>
          </p:cNvCxnSpPr>
          <p:nvPr/>
        </p:nvCxnSpPr>
        <p:spPr bwMode="auto">
          <a:xfrm rot="10800000" flipV="1">
            <a:off x="7164288" y="1417590"/>
            <a:ext cx="72008" cy="8592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ruta 52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428596" y="42860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216702"/>
            <a:ext cx="8280920" cy="564129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J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=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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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from FGM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&lt;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E&gt;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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E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sc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/n from CIS 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v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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B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Reference frame of irreversible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 energy dissipation: neutral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 wind system ≈ GSE (GSM)  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We study clearly identifiable regions of energy conversion: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 “ECR”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	=  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nergy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onversion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egion: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 “CLR”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	=  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oncentrated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oad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egion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/>
            </a:r>
            <a:b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“</a:t>
            </a:r>
            <a:r>
              <a:rPr lang="sv-S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CGR”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	=  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oncentrated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enerator </a:t>
            </a:r>
            <a:r>
              <a:rPr lang="sv-S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R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egion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‘Automatic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’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ECR database: 2001, 2002, 2004, 15-20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R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 428/127 CLRs/CGRs from 220 Cluster PS passages (2730h)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 </a:t>
            </a:r>
          </a:p>
          <a:p>
            <a:pPr lvl="1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6" name="Picture 2" descr="C:\Users\HAMRIN\Documents\Skrot\PPT_BILDER\ART_index\sketch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1148" y="764704"/>
            <a:ext cx="4306077" cy="3312368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4217090" y="1425334"/>
            <a:ext cx="6429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E∙J</a:t>
            </a:r>
            <a:endParaRPr lang="sv-SE" sz="2000" b="0" i="1" dirty="0">
              <a:solidFill>
                <a:schemeClr val="accent2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002776" y="3009510"/>
            <a:ext cx="8572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∑E∙J</a:t>
            </a:r>
            <a:endParaRPr lang="sv-SE" sz="2000" b="0" i="1" dirty="0">
              <a:solidFill>
                <a:schemeClr val="accent2"/>
              </a:solidFill>
            </a:endParaRPr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Cluster observations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428596" y="42860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980728"/>
            <a:ext cx="8568952" cy="5616624"/>
          </a:xfrm>
        </p:spPr>
        <p:txBody>
          <a:bodyPr>
            <a:norm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1. Concentrated regions (time, space) of energy conversion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	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Consistent with high level of fine structure in PS</a:t>
            </a: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2. CLRs are stronger and more frequent than CGRs </a:t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	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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Consistent with PS on the average behaving as a load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3. CLRs/CGRs preferring locations towards CPS/PSBL (high/low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) 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	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Consistent with MHD simulation </a:t>
            </a:r>
            <a:r>
              <a:rPr lang="en-GB" sz="1100" dirty="0" smtClean="0">
                <a:solidFill>
                  <a:srgbClr val="FFFFFF"/>
                </a:solidFill>
              </a:rPr>
              <a:t>[</a:t>
            </a:r>
            <a:r>
              <a:rPr lang="en-GB" sz="1100" dirty="0" err="1" smtClean="0">
                <a:solidFill>
                  <a:srgbClr val="FFFFFF"/>
                </a:solidFill>
              </a:rPr>
              <a:t>Birn</a:t>
            </a:r>
            <a:r>
              <a:rPr lang="en-GB" sz="1100" dirty="0" smtClean="0">
                <a:solidFill>
                  <a:srgbClr val="FFFFFF"/>
                </a:solidFill>
              </a:rPr>
              <a:t> and </a:t>
            </a:r>
            <a:r>
              <a:rPr lang="en-GB" sz="1100" dirty="0" err="1" smtClean="0">
                <a:solidFill>
                  <a:srgbClr val="FFFFFF"/>
                </a:solidFill>
              </a:rPr>
              <a:t>Hesse</a:t>
            </a:r>
            <a:r>
              <a:rPr lang="en-GB" sz="1100" dirty="0" smtClean="0">
                <a:solidFill>
                  <a:srgbClr val="FFFFFF"/>
                </a:solidFill>
              </a:rPr>
              <a:t>, Ann Geo, 2005] </a:t>
            </a: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4. ECR life time and (cross-tail) scale size = 1-10 min and a few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8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Wingdings"/>
              </a:rPr>
              <a:t>	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Consistent with BBF scale size </a:t>
            </a:r>
            <a:r>
              <a:rPr lang="en-GB" sz="1100" dirty="0" smtClean="0">
                <a:solidFill>
                  <a:srgbClr val="FFFFFF"/>
                </a:solidFill>
              </a:rPr>
              <a:t>[Nakamura et al., Adv Space Res, 2005; Walsh et </a:t>
            </a:r>
            <a:br>
              <a:rPr lang="en-GB" sz="1100" dirty="0" smtClean="0">
                <a:solidFill>
                  <a:srgbClr val="FFFFFF"/>
                </a:solidFill>
              </a:rPr>
            </a:br>
            <a:r>
              <a:rPr lang="en-GB" sz="1100" dirty="0" smtClean="0">
                <a:solidFill>
                  <a:srgbClr val="FFFFFF"/>
                </a:solidFill>
              </a:rPr>
              <a:t>	al., Ann Geo, 2009]</a:t>
            </a:r>
            <a:r>
              <a:rPr lang="en-GB" sz="1800" dirty="0" smtClean="0">
                <a:solidFill>
                  <a:srgbClr val="FFFFFF"/>
                </a:solidFill>
              </a:rPr>
              <a:t>, M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HD simulation </a:t>
            </a:r>
            <a:r>
              <a:rPr lang="en-GB" sz="1100" dirty="0" smtClean="0">
                <a:solidFill>
                  <a:srgbClr val="FFFFFF"/>
                </a:solidFill>
              </a:rPr>
              <a:t>[</a:t>
            </a:r>
            <a:r>
              <a:rPr lang="en-GB" sz="1100" dirty="0" err="1" smtClean="0">
                <a:solidFill>
                  <a:srgbClr val="FFFFFF"/>
                </a:solidFill>
              </a:rPr>
              <a:t>Birn</a:t>
            </a:r>
            <a:r>
              <a:rPr lang="en-GB" sz="1100" dirty="0" smtClean="0">
                <a:solidFill>
                  <a:srgbClr val="FFFFFF"/>
                </a:solidFill>
              </a:rPr>
              <a:t> and </a:t>
            </a:r>
            <a:r>
              <a:rPr lang="en-GB" sz="1100" dirty="0" err="1" smtClean="0">
                <a:solidFill>
                  <a:srgbClr val="FFFFFF"/>
                </a:solidFill>
              </a:rPr>
              <a:t>Hesse</a:t>
            </a:r>
            <a:r>
              <a:rPr lang="en-GB" sz="1100" dirty="0" smtClean="0">
                <a:solidFill>
                  <a:srgbClr val="FFFFFF"/>
                </a:solidFill>
              </a:rPr>
              <a:t>, Ann Geo, 2005]</a:t>
            </a: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and BBF </a:t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  <a:sym typeface="Symbol"/>
              </a:rPr>
              <a:t>	duration </a:t>
            </a:r>
            <a:r>
              <a:rPr lang="en-GB" sz="1100" dirty="0" smtClean="0">
                <a:solidFill>
                  <a:srgbClr val="FFFFFF"/>
                </a:solidFill>
              </a:rPr>
              <a:t>[</a:t>
            </a:r>
            <a:r>
              <a:rPr lang="en-GB" sz="1100" dirty="0" err="1" smtClean="0">
                <a:solidFill>
                  <a:srgbClr val="FFFFFF"/>
                </a:solidFill>
              </a:rPr>
              <a:t>Juusola</a:t>
            </a:r>
            <a:r>
              <a:rPr lang="en-GB" sz="1100" dirty="0" smtClean="0">
                <a:solidFill>
                  <a:srgbClr val="FFFFFF"/>
                </a:solidFill>
              </a:rPr>
              <a:t> et al., JGR, 2009]</a:t>
            </a: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5. Energy conversion increases with the geomagnetic activity (AE,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Kp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6. Correlated with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auroral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activity (AE and event investigations)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Consistent picture of the PS energy conversion!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(statistically) Observed ECR characteristics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428596" y="42860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2060848"/>
            <a:ext cx="9144000" cy="24482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Now heading towards the new results linking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the PS energy conversion to…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1. …SW input into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Msp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2.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…transport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of energy to the ionosphere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(BBFs,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Poynting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flux)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New stuff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428596" y="42860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51520" y="908720"/>
            <a:ext cx="3528392" cy="5616624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Dayside reconnection (SW energy input) is favorable towards southward IMF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Bz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ECRs are more common after periods of stable southward IMF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Expected but now we have verification!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More significant result for CLRs. Perhaps because of differences between the spatial distributions of CLRs and CGRs with respect to the Cluster orbit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(?)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(1.) ECR VS. SW input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  <p:pic>
        <p:nvPicPr>
          <p:cNvPr id="90116" name="Picture 4" descr="C:\Users\HAMRIN\AppData\Local\Temp\scp18855\IMF_Bz_hist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933203"/>
            <a:ext cx="4968552" cy="5664149"/>
          </a:xfrm>
          <a:prstGeom prst="rect">
            <a:avLst/>
          </a:prstGeom>
          <a:noFill/>
        </p:spPr>
      </p:pic>
      <p:cxnSp>
        <p:nvCxnSpPr>
          <p:cNvPr id="11" name="Rak pil 10"/>
          <p:cNvCxnSpPr/>
          <p:nvPr/>
        </p:nvCxnSpPr>
        <p:spPr bwMode="auto">
          <a:xfrm>
            <a:off x="2267744" y="2924944"/>
            <a:ext cx="2736304" cy="1800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Rak pil 12"/>
          <p:cNvCxnSpPr/>
          <p:nvPr/>
        </p:nvCxnSpPr>
        <p:spPr bwMode="auto">
          <a:xfrm>
            <a:off x="2267744" y="2924944"/>
            <a:ext cx="5184576" cy="280831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ruta 22"/>
          <p:cNvSpPr txBox="1"/>
          <p:nvPr/>
        </p:nvSpPr>
        <p:spPr>
          <a:xfrm>
            <a:off x="3203848" y="1484784"/>
            <a:ext cx="8640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/>
              <a:t>#ECRs</a:t>
            </a:r>
            <a:endParaRPr lang="sv-SE" sz="1400" b="0" i="1" dirty="0">
              <a:solidFill>
                <a:schemeClr val="accent2"/>
              </a:solidFill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3635896" y="4509120"/>
            <a:ext cx="8640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/>
              <a:t>#ECRs</a:t>
            </a:r>
            <a:endParaRPr lang="sv-SE" sz="1400" b="0" i="1" dirty="0">
              <a:solidFill>
                <a:schemeClr val="accent2"/>
              </a:solidFill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4788024" y="3429000"/>
            <a:ext cx="16561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err="1" smtClean="0"/>
              <a:t>Bz</a:t>
            </a:r>
            <a:r>
              <a:rPr lang="en-GB" sz="1400" b="0" dirty="0" smtClean="0"/>
              <a:t>(T-20min)&lt;0</a:t>
            </a:r>
            <a:endParaRPr lang="sv-SE" sz="1400" b="0" i="1" dirty="0">
              <a:solidFill>
                <a:schemeClr val="accent2"/>
              </a:solidFill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6876256" y="3429000"/>
            <a:ext cx="16561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err="1" smtClean="0"/>
              <a:t>Bz</a:t>
            </a:r>
            <a:r>
              <a:rPr lang="en-GB" sz="1400" b="0" dirty="0" smtClean="0"/>
              <a:t>(T-20min)&gt;0</a:t>
            </a:r>
            <a:endParaRPr lang="sv-SE" sz="1400" b="0" i="1" dirty="0">
              <a:solidFill>
                <a:schemeClr val="accent2"/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6948264" y="6289575"/>
            <a:ext cx="16561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err="1" smtClean="0"/>
              <a:t>Bz</a:t>
            </a:r>
            <a:r>
              <a:rPr lang="en-GB" sz="1400" b="0" dirty="0" smtClean="0"/>
              <a:t>(T-20min)&gt;0</a:t>
            </a:r>
            <a:endParaRPr lang="sv-SE" sz="1400" b="0" i="1" dirty="0">
              <a:solidFill>
                <a:schemeClr val="accent2"/>
              </a:solidFill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4716016" y="6289575"/>
            <a:ext cx="16561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err="1" smtClean="0"/>
              <a:t>Bz</a:t>
            </a:r>
            <a:r>
              <a:rPr lang="en-GB" sz="1400" b="0" dirty="0" smtClean="0"/>
              <a:t>(T-20min)&lt;0</a:t>
            </a:r>
            <a:endParaRPr lang="sv-SE" sz="1400" b="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428596" y="428604"/>
            <a:ext cx="1714512" cy="1643074"/>
          </a:xfrm>
          <a:prstGeom prst="rect">
            <a:avLst/>
          </a:prstGeom>
          <a:solidFill>
            <a:srgbClr val="1F22A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3568" y="836712"/>
            <a:ext cx="7848872" cy="280831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Some extra material…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Number of ECRs observed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hours after stable 1h-intervals of </a:t>
            </a:r>
            <a:r>
              <a:rPr lang="en-US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southward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or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northward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IMF.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The memory of the IMF direction remains up to ~5h. 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4" charset="-128"/>
              </a:rPr>
              <a:t> Why?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4" charset="-12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0" y="175748"/>
            <a:ext cx="9144000" cy="5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sv-SE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sv-SE" sz="28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(1.) ECR VS. SW input </a:t>
            </a:r>
            <a:r>
              <a:rPr kumimoji="0" lang="en-US" sz="2000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-</a:t>
            </a:r>
            <a:r>
              <a:rPr lang="en-US" sz="2000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endParaRPr kumimoji="0" lang="en-US" sz="2000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029045" y="6581001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b="0" dirty="0" smtClean="0">
                <a:solidFill>
                  <a:schemeClr val="accent1"/>
                </a:solidFill>
              </a:rPr>
              <a:t>Hamrin, Nordic Cluster </a:t>
            </a:r>
            <a:r>
              <a:rPr lang="sv-SE" sz="1200" b="0" dirty="0" err="1" smtClean="0">
                <a:solidFill>
                  <a:schemeClr val="accent1"/>
                </a:solidFill>
              </a:rPr>
              <a:t>Meeting</a:t>
            </a:r>
            <a:r>
              <a:rPr lang="sv-SE" sz="1200" b="0" dirty="0" smtClean="0">
                <a:solidFill>
                  <a:schemeClr val="accent1"/>
                </a:solidFill>
              </a:rPr>
              <a:t>, 2011</a:t>
            </a:r>
            <a:endParaRPr lang="sv-SE" sz="1200" b="0" dirty="0">
              <a:solidFill>
                <a:schemeClr val="accent1"/>
              </a:solidFill>
            </a:endParaRPr>
          </a:p>
        </p:txBody>
      </p:sp>
      <p:pic>
        <p:nvPicPr>
          <p:cNvPr id="91138" name="Picture 2" descr="C:\Users\HAMRIN\AppData\Local\Temp\scp34600\IMF_N_010204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3068960"/>
            <a:ext cx="6464300" cy="3352800"/>
          </a:xfrm>
          <a:prstGeom prst="rect">
            <a:avLst/>
          </a:prstGeom>
          <a:noFill/>
        </p:spPr>
      </p:pic>
      <p:cxnSp>
        <p:nvCxnSpPr>
          <p:cNvPr id="11" name="Rak 10"/>
          <p:cNvCxnSpPr/>
          <p:nvPr/>
        </p:nvCxnSpPr>
        <p:spPr bwMode="auto">
          <a:xfrm>
            <a:off x="2699792" y="4293096"/>
            <a:ext cx="59046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Rak 12"/>
          <p:cNvCxnSpPr/>
          <p:nvPr/>
        </p:nvCxnSpPr>
        <p:spPr bwMode="auto">
          <a:xfrm>
            <a:off x="2699792" y="5013176"/>
            <a:ext cx="59046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ktangel 13"/>
          <p:cNvSpPr/>
          <p:nvPr/>
        </p:nvSpPr>
        <p:spPr bwMode="auto">
          <a:xfrm>
            <a:off x="2699792" y="4293096"/>
            <a:ext cx="5904656" cy="720080"/>
          </a:xfrm>
          <a:prstGeom prst="rect">
            <a:avLst/>
          </a:prstGeom>
          <a:solidFill>
            <a:srgbClr val="FF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cxnSp>
        <p:nvCxnSpPr>
          <p:cNvPr id="17" name="Rak pil 16"/>
          <p:cNvCxnSpPr/>
          <p:nvPr/>
        </p:nvCxnSpPr>
        <p:spPr bwMode="auto">
          <a:xfrm rot="5400000">
            <a:off x="5508104" y="4653136"/>
            <a:ext cx="72008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textruta 17"/>
          <p:cNvSpPr txBox="1"/>
          <p:nvPr/>
        </p:nvSpPr>
        <p:spPr>
          <a:xfrm>
            <a:off x="4836597" y="4977608"/>
            <a:ext cx="2395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100" dirty="0" smtClean="0">
                <a:solidFill>
                  <a:schemeClr val="accent2"/>
                </a:solidFill>
              </a:rPr>
              <a:t>’</a:t>
            </a:r>
            <a:r>
              <a:rPr lang="sv-SE" sz="1100" dirty="0" err="1" smtClean="0">
                <a:solidFill>
                  <a:schemeClr val="accent2"/>
                </a:solidFill>
              </a:rPr>
              <a:t>Stable</a:t>
            </a:r>
            <a:r>
              <a:rPr lang="sv-SE" sz="1100" dirty="0" smtClean="0">
                <a:solidFill>
                  <a:schemeClr val="accent2"/>
                </a:solidFill>
              </a:rPr>
              <a:t> </a:t>
            </a:r>
            <a:r>
              <a:rPr lang="sv-SE" sz="1100" dirty="0" err="1" smtClean="0">
                <a:solidFill>
                  <a:schemeClr val="accent2"/>
                </a:solidFill>
              </a:rPr>
              <a:t>level</a:t>
            </a:r>
            <a:r>
              <a:rPr lang="sv-SE" sz="1100" dirty="0" smtClean="0">
                <a:solidFill>
                  <a:schemeClr val="accent2"/>
                </a:solidFill>
              </a:rPr>
              <a:t>’ of </a:t>
            </a:r>
            <a:r>
              <a:rPr lang="sv-SE" sz="1100" dirty="0" err="1" smtClean="0">
                <a:solidFill>
                  <a:schemeClr val="accent2"/>
                </a:solidFill>
              </a:rPr>
              <a:t>fluctuations</a:t>
            </a:r>
            <a:endParaRPr lang="sv-SE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om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36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15321</TotalTime>
  <Words>921</Words>
  <Application>Microsoft Office PowerPoint</Application>
  <PresentationFormat>Bildspel på skärmen (4:3)</PresentationFormat>
  <Paragraphs>176</Paragraphs>
  <Slides>13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5" baseType="lpstr">
      <vt:lpstr>Tom presentation</vt:lpstr>
      <vt:lpstr>Ekvation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Umeå universitet</dc:creator>
  <cp:lastModifiedBy>HAMRIN</cp:lastModifiedBy>
  <cp:revision>1192</cp:revision>
  <cp:lastPrinted>2001-02-02T14:07:58Z</cp:lastPrinted>
  <dcterms:created xsi:type="dcterms:W3CDTF">2009-03-14T14:52:02Z</dcterms:created>
  <dcterms:modified xsi:type="dcterms:W3CDTF">2011-08-23T08:24:10Z</dcterms:modified>
</cp:coreProperties>
</file>