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5" r:id="rId3"/>
    <p:sldId id="267" r:id="rId4"/>
    <p:sldId id="257" r:id="rId5"/>
    <p:sldId id="258" r:id="rId6"/>
    <p:sldId id="269" r:id="rId7"/>
    <p:sldId id="271" r:id="rId8"/>
    <p:sldId id="273" r:id="rId9"/>
    <p:sldId id="268" r:id="rId10"/>
    <p:sldId id="274" r:id="rId11"/>
    <p:sldId id="261" r:id="rId12"/>
    <p:sldId id="259" r:id="rId13"/>
    <p:sldId id="260" r:id="rId14"/>
    <p:sldId id="276" r:id="rId15"/>
    <p:sldId id="279" r:id="rId16"/>
    <p:sldId id="264" r:id="rId17"/>
    <p:sldId id="262" r:id="rId18"/>
    <p:sldId id="263" r:id="rId19"/>
    <p:sldId id="280" r:id="rId2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7"/>
    <p:restoredTop sz="94619"/>
  </p:normalViewPr>
  <p:slideViewPr>
    <p:cSldViewPr snapToGrid="0" snapToObjects="1">
      <p:cViewPr varScale="1">
        <p:scale>
          <a:sx n="109" d="100"/>
          <a:sy n="109" d="100"/>
        </p:scale>
        <p:origin x="12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9FE8AD-655F-3342-939A-F8B2059A342C}"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370784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FE8AD-655F-3342-939A-F8B2059A342C}"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415458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FE8AD-655F-3342-939A-F8B2059A342C}"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179720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FE8AD-655F-3342-939A-F8B2059A342C}"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53686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9FE8AD-655F-3342-939A-F8B2059A342C}"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248800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9FE8AD-655F-3342-939A-F8B2059A342C}" type="datetimeFigureOut">
              <a:rPr lang="en-GB" smtClean="0"/>
              <a:t>21/06/2018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1920040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9FE8AD-655F-3342-939A-F8B2059A342C}" type="datetimeFigureOut">
              <a:rPr lang="en-GB" smtClean="0"/>
              <a:t>21/06/2018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8390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9FE8AD-655F-3342-939A-F8B2059A342C}" type="datetimeFigureOut">
              <a:rPr lang="en-GB" smtClean="0"/>
              <a:t>21/06/2018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12029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FE8AD-655F-3342-939A-F8B2059A342C}" type="datetimeFigureOut">
              <a:rPr lang="en-GB" smtClean="0"/>
              <a:t>21/06/2018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2276373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FE8AD-655F-3342-939A-F8B2059A342C}" type="datetimeFigureOut">
              <a:rPr lang="en-GB" smtClean="0"/>
              <a:t>21/06/2018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260870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FE8AD-655F-3342-939A-F8B2059A342C}" type="datetimeFigureOut">
              <a:rPr lang="en-GB" smtClean="0"/>
              <a:t>21/06/2018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E556F2-8E55-8442-955F-2B776BF7FE6F}" type="slidenum">
              <a:rPr lang="en-GB" smtClean="0"/>
              <a:t>‹#›</a:t>
            </a:fld>
            <a:endParaRPr lang="en-GB"/>
          </a:p>
        </p:txBody>
      </p:sp>
    </p:spTree>
    <p:extLst>
      <p:ext uri="{BB962C8B-B14F-4D97-AF65-F5344CB8AC3E}">
        <p14:creationId xmlns:p14="http://schemas.microsoft.com/office/powerpoint/2010/main" val="1187695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FE8AD-655F-3342-939A-F8B2059A342C}" type="datetimeFigureOut">
              <a:rPr lang="en-GB" smtClean="0"/>
              <a:t>21/06/2018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556F2-8E55-8442-955F-2B776BF7FE6F}" type="slidenum">
              <a:rPr lang="en-GB" smtClean="0"/>
              <a:t>‹#›</a:t>
            </a:fld>
            <a:endParaRPr lang="en-GB"/>
          </a:p>
        </p:txBody>
      </p:sp>
    </p:spTree>
    <p:extLst>
      <p:ext uri="{BB962C8B-B14F-4D97-AF65-F5344CB8AC3E}">
        <p14:creationId xmlns:p14="http://schemas.microsoft.com/office/powerpoint/2010/main" val="129216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4CC3-C22C-1942-90D7-605D968C9D19}"/>
              </a:ext>
            </a:extLst>
          </p:cNvPr>
          <p:cNvSpPr>
            <a:spLocks noGrp="1"/>
          </p:cNvSpPr>
          <p:nvPr>
            <p:ph type="ctrTitle"/>
          </p:nvPr>
        </p:nvSpPr>
        <p:spPr>
          <a:xfrm>
            <a:off x="685799" y="246032"/>
            <a:ext cx="8005813" cy="1701291"/>
          </a:xfrm>
        </p:spPr>
        <p:txBody>
          <a:bodyPr>
            <a:normAutofit/>
          </a:bodyPr>
          <a:lstStyle/>
          <a:p>
            <a:r>
              <a:rPr lang="en-GB" sz="4400" dirty="0"/>
              <a:t>Titan’s variable ionosphere during the T118-T119 flybys</a:t>
            </a:r>
          </a:p>
        </p:txBody>
      </p:sp>
      <p:sp>
        <p:nvSpPr>
          <p:cNvPr id="3" name="Subtitle 2">
            <a:extLst>
              <a:ext uri="{FF2B5EF4-FFF2-40B4-BE49-F238E27FC236}">
                <a16:creationId xmlns:a16="http://schemas.microsoft.com/office/drawing/2014/main" id="{083973D2-9D9E-D542-B20D-E4020DA1B4E4}"/>
              </a:ext>
            </a:extLst>
          </p:cNvPr>
          <p:cNvSpPr>
            <a:spLocks noGrp="1"/>
          </p:cNvSpPr>
          <p:nvPr>
            <p:ph type="subTitle" idx="1"/>
          </p:nvPr>
        </p:nvSpPr>
        <p:spPr>
          <a:xfrm>
            <a:off x="685799" y="2011183"/>
            <a:ext cx="7717055" cy="1655762"/>
          </a:xfrm>
        </p:spPr>
        <p:txBody>
          <a:bodyPr>
            <a:normAutofit/>
          </a:bodyPr>
          <a:lstStyle/>
          <a:p>
            <a:r>
              <a:rPr lang="sv-SE" sz="2000" dirty="0"/>
              <a:t>Niklas Edberg, E. </a:t>
            </a:r>
            <a:r>
              <a:rPr lang="sv-SE" sz="2000" dirty="0" err="1"/>
              <a:t>Vigren</a:t>
            </a:r>
            <a:r>
              <a:rPr lang="sv-SE" sz="2000" dirty="0"/>
              <a:t>, D. </a:t>
            </a:r>
            <a:r>
              <a:rPr lang="sv-SE" sz="2000" dirty="0" err="1"/>
              <a:t>Snowden</a:t>
            </a:r>
            <a:r>
              <a:rPr lang="sv-SE" sz="2000" dirty="0"/>
              <a:t>, L. H. </a:t>
            </a:r>
            <a:r>
              <a:rPr lang="sv-SE" sz="2000" dirty="0" err="1"/>
              <a:t>Regoli</a:t>
            </a:r>
            <a:r>
              <a:rPr lang="sv-SE" sz="2000" dirty="0"/>
              <a:t>, O. Shebanits, J.-E. Wahlund, D. J. Andrews, C. </a:t>
            </a:r>
            <a:r>
              <a:rPr lang="sv-SE" sz="2000" dirty="0" err="1"/>
              <a:t>Bertucci</a:t>
            </a:r>
            <a:r>
              <a:rPr lang="sv-SE" sz="2000" dirty="0"/>
              <a:t>, J. </a:t>
            </a:r>
            <a:r>
              <a:rPr lang="sv-SE" sz="2000" dirty="0" err="1"/>
              <a:t>Cui</a:t>
            </a:r>
            <a:endParaRPr lang="en-GB" sz="2000" dirty="0"/>
          </a:p>
        </p:txBody>
      </p:sp>
      <p:pic>
        <p:nvPicPr>
          <p:cNvPr id="2052" name="Picture 4" descr="https://cdn.zmescience.com/wp-content/uploads/2016/07/Feature-Image-Titan.jpg">
            <a:extLst>
              <a:ext uri="{FF2B5EF4-FFF2-40B4-BE49-F238E27FC236}">
                <a16:creationId xmlns:a16="http://schemas.microsoft.com/office/drawing/2014/main" id="{C2B26804-7C17-CB44-8AC4-04688C0BD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7037"/>
            <a:ext cx="9144000" cy="389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77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9768-E490-C74D-861E-1EBE4B5320B5}"/>
              </a:ext>
            </a:extLst>
          </p:cNvPr>
          <p:cNvSpPr>
            <a:spLocks noGrp="1"/>
          </p:cNvSpPr>
          <p:nvPr>
            <p:ph type="title"/>
          </p:nvPr>
        </p:nvSpPr>
        <p:spPr>
          <a:xfrm>
            <a:off x="628650" y="149479"/>
            <a:ext cx="7886700" cy="1325563"/>
          </a:xfrm>
        </p:spPr>
        <p:txBody>
          <a:bodyPr/>
          <a:lstStyle/>
          <a:p>
            <a:r>
              <a:rPr lang="en-GB" dirty="0"/>
              <a:t>Magnetospheric dependence</a:t>
            </a:r>
          </a:p>
        </p:txBody>
      </p:sp>
      <p:pic>
        <p:nvPicPr>
          <p:cNvPr id="4" name="Picture 3">
            <a:extLst>
              <a:ext uri="{FF2B5EF4-FFF2-40B4-BE49-F238E27FC236}">
                <a16:creationId xmlns:a16="http://schemas.microsoft.com/office/drawing/2014/main" id="{A3BBF022-4338-404B-8DC8-5C4FFE5EFA72}"/>
              </a:ext>
            </a:extLst>
          </p:cNvPr>
          <p:cNvPicPr>
            <a:picLocks noChangeAspect="1"/>
          </p:cNvPicPr>
          <p:nvPr/>
        </p:nvPicPr>
        <p:blipFill>
          <a:blip r:embed="rId2"/>
          <a:stretch>
            <a:fillRect/>
          </a:stretch>
        </p:blipFill>
        <p:spPr>
          <a:xfrm>
            <a:off x="5305595" y="1690689"/>
            <a:ext cx="3701245" cy="3408625"/>
          </a:xfrm>
          <a:prstGeom prst="rect">
            <a:avLst/>
          </a:prstGeom>
        </p:spPr>
      </p:pic>
      <p:sp>
        <p:nvSpPr>
          <p:cNvPr id="5" name="TextBox 4">
            <a:extLst>
              <a:ext uri="{FF2B5EF4-FFF2-40B4-BE49-F238E27FC236}">
                <a16:creationId xmlns:a16="http://schemas.microsoft.com/office/drawing/2014/main" id="{8CF8AD40-F713-1045-A824-29A3EC7D9073}"/>
              </a:ext>
            </a:extLst>
          </p:cNvPr>
          <p:cNvSpPr txBox="1"/>
          <p:nvPr/>
        </p:nvSpPr>
        <p:spPr>
          <a:xfrm>
            <a:off x="356616" y="1402520"/>
            <a:ext cx="4769244" cy="2462213"/>
          </a:xfrm>
          <a:prstGeom prst="rect">
            <a:avLst/>
          </a:prstGeom>
          <a:noFill/>
        </p:spPr>
        <p:txBody>
          <a:bodyPr wrap="square" rtlCol="0">
            <a:spAutoFit/>
          </a:bodyPr>
          <a:lstStyle/>
          <a:p>
            <a:pPr marL="285750" indent="-285750">
              <a:buFont typeface="Arial" panose="020B0604020202020204" pitchFamily="34" charset="0"/>
              <a:buChar char="•"/>
            </a:pPr>
            <a:r>
              <a:rPr lang="en-GB" sz="1400" dirty="0"/>
              <a:t>Titan orbits at ~20 R</a:t>
            </a:r>
            <a:r>
              <a:rPr lang="en-GB" sz="1400" baseline="-25000" dirty="0"/>
              <a:t>S</a:t>
            </a:r>
            <a:r>
              <a:rPr lang="en-GB" sz="1400" dirty="0"/>
              <a:t> - close to magnetopause (and bow shock) on Saturn’s dayside</a:t>
            </a:r>
          </a:p>
          <a:p>
            <a:pPr marL="285750" indent="-285750">
              <a:buFont typeface="Arial" panose="020B0604020202020204" pitchFamily="34" charset="0"/>
              <a:buChar char="•"/>
            </a:pPr>
            <a:r>
              <a:rPr lang="en-GB" sz="1400" dirty="0"/>
              <a:t>Titan is also exposed to a flapping plasma sheet such that it is either in the sheet (high fluxes of particles) or in the northern or southern magnetospheric lobe (low fluxes) </a:t>
            </a:r>
          </a:p>
          <a:p>
            <a:pPr marL="285750" indent="-285750">
              <a:buFont typeface="Arial" panose="020B0604020202020204" pitchFamily="34" charset="0"/>
              <a:buChar char="•"/>
            </a:pPr>
            <a:r>
              <a:rPr lang="en-US" sz="1400" dirty="0"/>
              <a:t>Classification of flybys depending on ambient conditions: e.g. </a:t>
            </a:r>
            <a:r>
              <a:rPr lang="en-US" sz="1400" dirty="0" err="1"/>
              <a:t>Rymer</a:t>
            </a:r>
            <a:r>
              <a:rPr lang="en-US" sz="1400" dirty="0"/>
              <a:t> et al., 2009, Simon et al., 2010,2013; </a:t>
            </a:r>
            <a:r>
              <a:rPr lang="en-US" sz="1400" dirty="0" err="1"/>
              <a:t>Kabanovic</a:t>
            </a:r>
            <a:r>
              <a:rPr lang="en-US" sz="1400" dirty="0"/>
              <a:t> et al., 2017)</a:t>
            </a:r>
          </a:p>
          <a:p>
            <a:pPr marL="285750" indent="-285750">
              <a:buFont typeface="Arial" panose="020B0604020202020204" pitchFamily="34" charset="0"/>
              <a:buChar char="•"/>
            </a:pPr>
            <a:r>
              <a:rPr lang="en-US" sz="1400" dirty="0"/>
              <a:t>Observed in </a:t>
            </a:r>
            <a:r>
              <a:rPr lang="en-US" sz="1400" dirty="0" err="1"/>
              <a:t>magnetosheath</a:t>
            </a:r>
            <a:r>
              <a:rPr lang="en-US" sz="1400" dirty="0"/>
              <a:t> or solar wind during T32, T42, T85, T116 (T94, T97) (e.g. </a:t>
            </a:r>
            <a:r>
              <a:rPr lang="en-US" sz="1400" dirty="0" err="1"/>
              <a:t>Bertucci</a:t>
            </a:r>
            <a:r>
              <a:rPr lang="en-US" sz="1400" dirty="0"/>
              <a:t> et al., 2008, 2015, Wei et a., 2011,  Edberg et al., 2015 </a:t>
            </a:r>
          </a:p>
        </p:txBody>
      </p:sp>
      <p:pic>
        <p:nvPicPr>
          <p:cNvPr id="1026" name="Picture 2" descr="Bildresultat för titan orbit magnetosphere">
            <a:extLst>
              <a:ext uri="{FF2B5EF4-FFF2-40B4-BE49-F238E27FC236}">
                <a16:creationId xmlns:a16="http://schemas.microsoft.com/office/drawing/2014/main" id="{B62F6533-596A-5646-9BB3-F954FC0D4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4" y="4182700"/>
            <a:ext cx="4816306" cy="2683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402FC9-B83E-AC46-924C-76F163A94607}"/>
              </a:ext>
            </a:extLst>
          </p:cNvPr>
          <p:cNvSpPr txBox="1"/>
          <p:nvPr/>
        </p:nvSpPr>
        <p:spPr>
          <a:xfrm>
            <a:off x="5678424" y="5099314"/>
            <a:ext cx="3108960" cy="1477328"/>
          </a:xfrm>
          <a:prstGeom prst="rect">
            <a:avLst/>
          </a:prstGeom>
          <a:noFill/>
        </p:spPr>
        <p:txBody>
          <a:bodyPr wrap="square" rtlCol="0">
            <a:spAutoFit/>
          </a:bodyPr>
          <a:lstStyle/>
          <a:p>
            <a:r>
              <a:rPr lang="en-GB" dirty="0"/>
              <a:t>Statistically, we do see higher ionospheric density when Titan is in sheet or in changing/oscillating sheet, than when in the lobes.</a:t>
            </a:r>
          </a:p>
        </p:txBody>
      </p:sp>
      <p:sp>
        <p:nvSpPr>
          <p:cNvPr id="8" name="TextBox 7">
            <a:extLst>
              <a:ext uri="{FF2B5EF4-FFF2-40B4-BE49-F238E27FC236}">
                <a16:creationId xmlns:a16="http://schemas.microsoft.com/office/drawing/2014/main" id="{C8CC550B-1C5B-BD4D-A5B0-6CEB664428C1}"/>
              </a:ext>
            </a:extLst>
          </p:cNvPr>
          <p:cNvSpPr txBox="1"/>
          <p:nvPr/>
        </p:nvSpPr>
        <p:spPr>
          <a:xfrm>
            <a:off x="7443216" y="1626807"/>
            <a:ext cx="1344168" cy="276999"/>
          </a:xfrm>
          <a:prstGeom prst="rect">
            <a:avLst/>
          </a:prstGeom>
          <a:noFill/>
        </p:spPr>
        <p:txBody>
          <a:bodyPr wrap="square" rtlCol="0">
            <a:spAutoFit/>
          </a:bodyPr>
          <a:lstStyle/>
          <a:p>
            <a:r>
              <a:rPr lang="en-GB" sz="1200" dirty="0"/>
              <a:t>Edberg et al., 2015</a:t>
            </a:r>
          </a:p>
        </p:txBody>
      </p:sp>
    </p:spTree>
    <p:extLst>
      <p:ext uri="{BB962C8B-B14F-4D97-AF65-F5344CB8AC3E}">
        <p14:creationId xmlns:p14="http://schemas.microsoft.com/office/powerpoint/2010/main" val="127629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39213-FA2E-F145-8D30-84660E2F76FF}"/>
              </a:ext>
            </a:extLst>
          </p:cNvPr>
          <p:cNvSpPr>
            <a:spLocks noGrp="1"/>
          </p:cNvSpPr>
          <p:nvPr>
            <p:ph type="title"/>
          </p:nvPr>
        </p:nvSpPr>
        <p:spPr>
          <a:xfrm>
            <a:off x="628649" y="365126"/>
            <a:ext cx="8118535" cy="1325563"/>
          </a:xfrm>
        </p:spPr>
        <p:txBody>
          <a:bodyPr>
            <a:noAutofit/>
          </a:bodyPr>
          <a:lstStyle/>
          <a:p>
            <a:r>
              <a:rPr lang="en-GB" sz="3200" dirty="0"/>
              <a:t>Knowing all about what affects the ionosphere of Titan, can we explain the observations during T118 &amp; T119?</a:t>
            </a:r>
          </a:p>
        </p:txBody>
      </p:sp>
      <p:pic>
        <p:nvPicPr>
          <p:cNvPr id="9" name="Picture 8">
            <a:extLst>
              <a:ext uri="{FF2B5EF4-FFF2-40B4-BE49-F238E27FC236}">
                <a16:creationId xmlns:a16="http://schemas.microsoft.com/office/drawing/2014/main" id="{7265D620-D40A-5349-9875-E62E1D8618FA}"/>
              </a:ext>
            </a:extLst>
          </p:cNvPr>
          <p:cNvPicPr>
            <a:picLocks noChangeAspect="1"/>
          </p:cNvPicPr>
          <p:nvPr/>
        </p:nvPicPr>
        <p:blipFill>
          <a:blip r:embed="rId2"/>
          <a:stretch>
            <a:fillRect/>
          </a:stretch>
        </p:blipFill>
        <p:spPr>
          <a:xfrm>
            <a:off x="728739" y="1831570"/>
            <a:ext cx="7505039" cy="3416051"/>
          </a:xfrm>
          <a:prstGeom prst="rect">
            <a:avLst/>
          </a:prstGeom>
        </p:spPr>
      </p:pic>
      <p:sp>
        <p:nvSpPr>
          <p:cNvPr id="6" name="TextBox 5">
            <a:extLst>
              <a:ext uri="{FF2B5EF4-FFF2-40B4-BE49-F238E27FC236}">
                <a16:creationId xmlns:a16="http://schemas.microsoft.com/office/drawing/2014/main" id="{B196438B-CABB-FA44-BEE7-03300844B874}"/>
              </a:ext>
            </a:extLst>
          </p:cNvPr>
          <p:cNvSpPr txBox="1"/>
          <p:nvPr/>
        </p:nvSpPr>
        <p:spPr>
          <a:xfrm>
            <a:off x="628650" y="5247621"/>
            <a:ext cx="6462263" cy="1477328"/>
          </a:xfrm>
          <a:prstGeom prst="rect">
            <a:avLst/>
          </a:prstGeom>
          <a:noFill/>
        </p:spPr>
        <p:txBody>
          <a:bodyPr wrap="square" numCol="2" rtlCol="0">
            <a:spAutoFit/>
          </a:bodyPr>
          <a:lstStyle/>
          <a:p>
            <a:pPr marL="400050" indent="-400050">
              <a:buAutoNum type="romanLcParenBoth"/>
            </a:pPr>
            <a:r>
              <a:rPr lang="en-GB" dirty="0"/>
              <a:t>Large difference in density, up to factor of 6</a:t>
            </a:r>
          </a:p>
          <a:p>
            <a:pPr marL="400050" indent="-400050">
              <a:buAutoNum type="romanLcParenBoth"/>
            </a:pPr>
            <a:r>
              <a:rPr lang="en-GB" dirty="0"/>
              <a:t>Difference present both inbound and inbound</a:t>
            </a:r>
          </a:p>
          <a:p>
            <a:pPr marL="400050" indent="-400050">
              <a:buAutoNum type="romanLcParenBoth"/>
            </a:pPr>
            <a:r>
              <a:rPr lang="en-GB" dirty="0"/>
              <a:t>Density during </a:t>
            </a:r>
            <a:r>
              <a:rPr lang="en-GB" dirty="0">
                <a:solidFill>
                  <a:srgbClr val="00B0F0"/>
                </a:solidFill>
              </a:rPr>
              <a:t>T118</a:t>
            </a:r>
            <a:r>
              <a:rPr lang="en-GB" dirty="0"/>
              <a:t> exceptionally low, </a:t>
            </a:r>
            <a:r>
              <a:rPr lang="en-GB" dirty="0">
                <a:solidFill>
                  <a:srgbClr val="FF0000"/>
                </a:solidFill>
              </a:rPr>
              <a:t>T119</a:t>
            </a:r>
            <a:r>
              <a:rPr lang="en-GB" dirty="0"/>
              <a:t> rather normal</a:t>
            </a:r>
          </a:p>
          <a:p>
            <a:pPr marL="400050" indent="-400050">
              <a:buAutoNum type="romanLcParenBoth"/>
            </a:pPr>
            <a:r>
              <a:rPr lang="en-GB" dirty="0"/>
              <a:t>Two large electron density peaks during </a:t>
            </a:r>
            <a:r>
              <a:rPr lang="en-GB" dirty="0">
                <a:solidFill>
                  <a:srgbClr val="00B0F0"/>
                </a:solidFill>
              </a:rPr>
              <a:t>T118</a:t>
            </a:r>
            <a:r>
              <a:rPr lang="en-GB" dirty="0"/>
              <a:t> </a:t>
            </a:r>
          </a:p>
          <a:p>
            <a:endParaRPr lang="en-GB" dirty="0"/>
          </a:p>
        </p:txBody>
      </p:sp>
    </p:spTree>
    <p:extLst>
      <p:ext uri="{BB962C8B-B14F-4D97-AF65-F5344CB8AC3E}">
        <p14:creationId xmlns:p14="http://schemas.microsoft.com/office/powerpoint/2010/main" val="4144819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D286F4F-6CBB-D54F-9D3F-CBB84598FEDC}"/>
              </a:ext>
            </a:extLst>
          </p:cNvPr>
          <p:cNvGrpSpPr/>
          <p:nvPr/>
        </p:nvGrpSpPr>
        <p:grpSpPr>
          <a:xfrm>
            <a:off x="162865" y="1423357"/>
            <a:ext cx="4712189" cy="5434643"/>
            <a:chOff x="912673" y="1423357"/>
            <a:chExt cx="4712189" cy="5434643"/>
          </a:xfrm>
        </p:grpSpPr>
        <p:pic>
          <p:nvPicPr>
            <p:cNvPr id="13" name="Picture 12">
              <a:extLst>
                <a:ext uri="{FF2B5EF4-FFF2-40B4-BE49-F238E27FC236}">
                  <a16:creationId xmlns:a16="http://schemas.microsoft.com/office/drawing/2014/main" id="{2FFFFF97-A8B5-7142-A5C8-0AD9FB167C35}"/>
                </a:ext>
              </a:extLst>
            </p:cNvPr>
            <p:cNvPicPr>
              <a:picLocks noChangeAspect="1"/>
            </p:cNvPicPr>
            <p:nvPr/>
          </p:nvPicPr>
          <p:blipFill rotWithShape="1">
            <a:blip r:embed="rId2"/>
            <a:srcRect t="6480" b="4459"/>
            <a:stretch/>
          </p:blipFill>
          <p:spPr>
            <a:xfrm>
              <a:off x="912673" y="1423357"/>
              <a:ext cx="4712189" cy="5434643"/>
            </a:xfrm>
            <a:prstGeom prst="rect">
              <a:avLst/>
            </a:prstGeom>
          </p:spPr>
        </p:pic>
        <p:sp>
          <p:nvSpPr>
            <p:cNvPr id="6" name="TextBox 5">
              <a:extLst>
                <a:ext uri="{FF2B5EF4-FFF2-40B4-BE49-F238E27FC236}">
                  <a16:creationId xmlns:a16="http://schemas.microsoft.com/office/drawing/2014/main" id="{F582B544-4B43-4A4D-8E7F-E7DD9FB8CE28}"/>
                </a:ext>
              </a:extLst>
            </p:cNvPr>
            <p:cNvSpPr txBox="1"/>
            <p:nvPr/>
          </p:nvSpPr>
          <p:spPr>
            <a:xfrm>
              <a:off x="4379976" y="3319272"/>
              <a:ext cx="685800" cy="276999"/>
            </a:xfrm>
            <a:prstGeom prst="rect">
              <a:avLst/>
            </a:prstGeom>
            <a:noFill/>
          </p:spPr>
          <p:txBody>
            <a:bodyPr wrap="square" rtlCol="0">
              <a:spAutoFit/>
            </a:bodyPr>
            <a:lstStyle/>
            <a:p>
              <a:r>
                <a:rPr lang="en-GB" sz="1200" dirty="0"/>
                <a:t>Dayside</a:t>
              </a:r>
            </a:p>
          </p:txBody>
        </p:sp>
        <p:sp>
          <p:nvSpPr>
            <p:cNvPr id="7" name="TextBox 6">
              <a:extLst>
                <a:ext uri="{FF2B5EF4-FFF2-40B4-BE49-F238E27FC236}">
                  <a16:creationId xmlns:a16="http://schemas.microsoft.com/office/drawing/2014/main" id="{9230D068-5DCA-C544-A46A-C49A9320C3B2}"/>
                </a:ext>
              </a:extLst>
            </p:cNvPr>
            <p:cNvSpPr txBox="1"/>
            <p:nvPr/>
          </p:nvSpPr>
          <p:spPr>
            <a:xfrm>
              <a:off x="1640552" y="3337560"/>
              <a:ext cx="791751" cy="276999"/>
            </a:xfrm>
            <a:prstGeom prst="rect">
              <a:avLst/>
            </a:prstGeom>
            <a:noFill/>
          </p:spPr>
          <p:txBody>
            <a:bodyPr wrap="square" rtlCol="0">
              <a:spAutoFit/>
            </a:bodyPr>
            <a:lstStyle/>
            <a:p>
              <a:r>
                <a:rPr lang="en-GB" sz="1200" dirty="0"/>
                <a:t>Nightside</a:t>
              </a:r>
            </a:p>
          </p:txBody>
        </p:sp>
        <p:sp>
          <p:nvSpPr>
            <p:cNvPr id="8" name="TextBox 7">
              <a:extLst>
                <a:ext uri="{FF2B5EF4-FFF2-40B4-BE49-F238E27FC236}">
                  <a16:creationId xmlns:a16="http://schemas.microsoft.com/office/drawing/2014/main" id="{0360B5FA-57E7-C347-9B5C-893AA7C5B30A}"/>
                </a:ext>
              </a:extLst>
            </p:cNvPr>
            <p:cNvSpPr txBox="1"/>
            <p:nvPr/>
          </p:nvSpPr>
          <p:spPr>
            <a:xfrm>
              <a:off x="4427982" y="6086856"/>
              <a:ext cx="589788" cy="276999"/>
            </a:xfrm>
            <a:prstGeom prst="rect">
              <a:avLst/>
            </a:prstGeom>
            <a:noFill/>
          </p:spPr>
          <p:txBody>
            <a:bodyPr wrap="square" rtlCol="0">
              <a:spAutoFit/>
            </a:bodyPr>
            <a:lstStyle/>
            <a:p>
              <a:r>
                <a:rPr lang="en-GB" sz="1200" dirty="0"/>
                <a:t>Wake</a:t>
              </a:r>
            </a:p>
          </p:txBody>
        </p:sp>
        <p:sp>
          <p:nvSpPr>
            <p:cNvPr id="9" name="TextBox 8">
              <a:extLst>
                <a:ext uri="{FF2B5EF4-FFF2-40B4-BE49-F238E27FC236}">
                  <a16:creationId xmlns:a16="http://schemas.microsoft.com/office/drawing/2014/main" id="{7F83618A-3B11-E742-8BAF-47ADE1BAB960}"/>
                </a:ext>
              </a:extLst>
            </p:cNvPr>
            <p:cNvSpPr txBox="1"/>
            <p:nvPr/>
          </p:nvSpPr>
          <p:spPr>
            <a:xfrm>
              <a:off x="1647663" y="6086856"/>
              <a:ext cx="791751" cy="276999"/>
            </a:xfrm>
            <a:prstGeom prst="rect">
              <a:avLst/>
            </a:prstGeom>
            <a:noFill/>
          </p:spPr>
          <p:txBody>
            <a:bodyPr wrap="square" rtlCol="0">
              <a:spAutoFit/>
            </a:bodyPr>
            <a:lstStyle/>
            <a:p>
              <a:r>
                <a:rPr lang="en-GB" sz="1200" dirty="0"/>
                <a:t>Ram</a:t>
              </a:r>
            </a:p>
          </p:txBody>
        </p:sp>
      </p:grpSp>
      <p:sp>
        <p:nvSpPr>
          <p:cNvPr id="2" name="Title 1">
            <a:extLst>
              <a:ext uri="{FF2B5EF4-FFF2-40B4-BE49-F238E27FC236}">
                <a16:creationId xmlns:a16="http://schemas.microsoft.com/office/drawing/2014/main" id="{D104ABBB-3DC0-EE42-8E9F-4730AA8EC346}"/>
              </a:ext>
            </a:extLst>
          </p:cNvPr>
          <p:cNvSpPr>
            <a:spLocks noGrp="1"/>
          </p:cNvSpPr>
          <p:nvPr>
            <p:ph type="title"/>
          </p:nvPr>
        </p:nvSpPr>
        <p:spPr>
          <a:xfrm>
            <a:off x="628650" y="365126"/>
            <a:ext cx="7886700" cy="1325563"/>
          </a:xfrm>
        </p:spPr>
        <p:txBody>
          <a:bodyPr/>
          <a:lstStyle/>
          <a:p>
            <a:r>
              <a:rPr lang="en-GB" dirty="0"/>
              <a:t>The T118 and T119 flybys</a:t>
            </a:r>
          </a:p>
        </p:txBody>
      </p:sp>
      <p:sp>
        <p:nvSpPr>
          <p:cNvPr id="10" name="TextBox 9">
            <a:extLst>
              <a:ext uri="{FF2B5EF4-FFF2-40B4-BE49-F238E27FC236}">
                <a16:creationId xmlns:a16="http://schemas.microsoft.com/office/drawing/2014/main" id="{5AA9EC75-4B1E-854A-A8F9-35AEC738031E}"/>
              </a:ext>
            </a:extLst>
          </p:cNvPr>
          <p:cNvSpPr txBox="1"/>
          <p:nvPr/>
        </p:nvSpPr>
        <p:spPr>
          <a:xfrm>
            <a:off x="4917557" y="1278356"/>
            <a:ext cx="3708858" cy="2585323"/>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Similar flybys</a:t>
            </a:r>
          </a:p>
          <a:p>
            <a:pPr marL="285750" indent="-285750">
              <a:buFont typeface="Arial" panose="020B0604020202020204" pitchFamily="34" charset="0"/>
              <a:buChar char="•"/>
            </a:pPr>
            <a:r>
              <a:rPr lang="en-GB" dirty="0"/>
              <a:t>Nightside passes (02h SLT )</a:t>
            </a:r>
          </a:p>
          <a:p>
            <a:pPr marL="285750" indent="-285750">
              <a:buFont typeface="Arial" panose="020B0604020202020204" pitchFamily="34" charset="0"/>
              <a:buChar char="•"/>
            </a:pPr>
            <a:r>
              <a:rPr lang="en-GB" dirty="0"/>
              <a:t>Main difference in ram/wake </a:t>
            </a:r>
          </a:p>
          <a:p>
            <a:pPr marL="285750" indent="-285750">
              <a:buFont typeface="Arial" panose="020B0604020202020204" pitchFamily="34" charset="0"/>
              <a:buChar char="•"/>
            </a:pPr>
            <a:r>
              <a:rPr lang="en-GB" dirty="0"/>
              <a:t>SZA ranges from ~90-180</a:t>
            </a:r>
          </a:p>
          <a:p>
            <a:pPr marL="285750" indent="-285750">
              <a:buFont typeface="Arial" panose="020B0604020202020204" pitchFamily="34" charset="0"/>
              <a:buChar char="•"/>
            </a:pPr>
            <a:r>
              <a:rPr lang="en-GB" dirty="0"/>
              <a:t>1 month apart April vs. May 2016</a:t>
            </a:r>
          </a:p>
          <a:p>
            <a:pPr marL="285750" indent="-285750">
              <a:buFont typeface="Arial" panose="020B0604020202020204" pitchFamily="34" charset="0"/>
              <a:buChar char="•"/>
            </a:pPr>
            <a:r>
              <a:rPr lang="en-GB" dirty="0"/>
              <a:t>T119 in Saturn’s northern lobe</a:t>
            </a:r>
          </a:p>
          <a:p>
            <a:pPr marL="285750" indent="-285750">
              <a:buFont typeface="Arial" panose="020B0604020202020204" pitchFamily="34" charset="0"/>
              <a:buChar char="•"/>
            </a:pPr>
            <a:r>
              <a:rPr lang="en-GB" dirty="0"/>
              <a:t>T118 in Saturn’s northern lobe  but with some sheet fluctuations</a:t>
            </a:r>
          </a:p>
        </p:txBody>
      </p:sp>
    </p:spTree>
    <p:extLst>
      <p:ext uri="{BB962C8B-B14F-4D97-AF65-F5344CB8AC3E}">
        <p14:creationId xmlns:p14="http://schemas.microsoft.com/office/powerpoint/2010/main" val="406621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704E-E506-7A4B-94A0-010DDA87358E}"/>
              </a:ext>
            </a:extLst>
          </p:cNvPr>
          <p:cNvSpPr>
            <a:spLocks noGrp="1"/>
          </p:cNvSpPr>
          <p:nvPr>
            <p:ph type="title"/>
          </p:nvPr>
        </p:nvSpPr>
        <p:spPr>
          <a:xfrm>
            <a:off x="363281" y="241541"/>
            <a:ext cx="6296312" cy="983410"/>
          </a:xfrm>
        </p:spPr>
        <p:txBody>
          <a:bodyPr>
            <a:noAutofit/>
          </a:bodyPr>
          <a:lstStyle/>
          <a:p>
            <a:r>
              <a:rPr lang="en-GB" sz="2800" dirty="0"/>
              <a:t>Cassini RPWS/LP, MAG, </a:t>
            </a:r>
            <a:br>
              <a:rPr lang="en-GB" sz="2800" dirty="0"/>
            </a:br>
            <a:r>
              <a:rPr lang="en-GB" sz="2800" dirty="0"/>
              <a:t>MIMI/CHEMS/LEMMS measurements</a:t>
            </a:r>
          </a:p>
        </p:txBody>
      </p:sp>
      <p:pic>
        <p:nvPicPr>
          <p:cNvPr id="10" name="Picture 9">
            <a:extLst>
              <a:ext uri="{FF2B5EF4-FFF2-40B4-BE49-F238E27FC236}">
                <a16:creationId xmlns:a16="http://schemas.microsoft.com/office/drawing/2014/main" id="{1FCADC87-4B43-B347-9AA2-DBA74691868E}"/>
              </a:ext>
            </a:extLst>
          </p:cNvPr>
          <p:cNvPicPr>
            <a:picLocks noChangeAspect="1"/>
          </p:cNvPicPr>
          <p:nvPr/>
        </p:nvPicPr>
        <p:blipFill>
          <a:blip r:embed="rId2"/>
          <a:stretch>
            <a:fillRect/>
          </a:stretch>
        </p:blipFill>
        <p:spPr>
          <a:xfrm>
            <a:off x="302895" y="1483420"/>
            <a:ext cx="8492490" cy="4644266"/>
          </a:xfrm>
          <a:prstGeom prst="rect">
            <a:avLst/>
          </a:prstGeom>
        </p:spPr>
      </p:pic>
      <p:sp>
        <p:nvSpPr>
          <p:cNvPr id="11" name="TextBox 10">
            <a:extLst>
              <a:ext uri="{FF2B5EF4-FFF2-40B4-BE49-F238E27FC236}">
                <a16:creationId xmlns:a16="http://schemas.microsoft.com/office/drawing/2014/main" id="{9E3B092F-FCB0-C541-9ED8-7D72E7C3A6C8}"/>
              </a:ext>
            </a:extLst>
          </p:cNvPr>
          <p:cNvSpPr txBox="1"/>
          <p:nvPr/>
        </p:nvSpPr>
        <p:spPr>
          <a:xfrm rot="16200000">
            <a:off x="67307" y="3252067"/>
            <a:ext cx="792010" cy="200055"/>
          </a:xfrm>
          <a:prstGeom prst="rect">
            <a:avLst/>
          </a:prstGeom>
          <a:noFill/>
        </p:spPr>
        <p:txBody>
          <a:bodyPr wrap="square" rtlCol="0">
            <a:spAutoFit/>
          </a:bodyPr>
          <a:lstStyle/>
          <a:p>
            <a:r>
              <a:rPr lang="en-GB" sz="700" dirty="0"/>
              <a:t>[cm</a:t>
            </a:r>
            <a:r>
              <a:rPr lang="en-GB" sz="700" baseline="30000" dirty="0"/>
              <a:t>-2</a:t>
            </a:r>
            <a:r>
              <a:rPr lang="en-GB" sz="700" dirty="0"/>
              <a:t>keV</a:t>
            </a:r>
            <a:r>
              <a:rPr lang="en-GB" sz="700" baseline="30000" dirty="0"/>
              <a:t>-1</a:t>
            </a:r>
            <a:r>
              <a:rPr lang="en-GB" sz="700" dirty="0"/>
              <a:t>sr</a:t>
            </a:r>
            <a:r>
              <a:rPr lang="en-GB" sz="700" baseline="30000" dirty="0"/>
              <a:t>--1</a:t>
            </a:r>
            <a:r>
              <a:rPr lang="en-GB" sz="700" dirty="0"/>
              <a:t>s</a:t>
            </a:r>
            <a:r>
              <a:rPr lang="en-GB" sz="700" baseline="30000" dirty="0"/>
              <a:t>-1</a:t>
            </a:r>
            <a:r>
              <a:rPr lang="en-GB" sz="700" dirty="0"/>
              <a:t>]</a:t>
            </a:r>
          </a:p>
        </p:txBody>
      </p:sp>
    </p:spTree>
    <p:extLst>
      <p:ext uri="{BB962C8B-B14F-4D97-AF65-F5344CB8AC3E}">
        <p14:creationId xmlns:p14="http://schemas.microsoft.com/office/powerpoint/2010/main" val="295495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4052-8CE6-1545-9BBD-A90DD7ED2292}"/>
              </a:ext>
            </a:extLst>
          </p:cNvPr>
          <p:cNvSpPr>
            <a:spLocks noGrp="1"/>
          </p:cNvSpPr>
          <p:nvPr>
            <p:ph type="title"/>
          </p:nvPr>
        </p:nvSpPr>
        <p:spPr/>
        <p:txBody>
          <a:bodyPr/>
          <a:lstStyle/>
          <a:p>
            <a:r>
              <a:rPr lang="en-GB" dirty="0"/>
              <a:t>EUV dependence</a:t>
            </a:r>
          </a:p>
        </p:txBody>
      </p:sp>
      <p:sp>
        <p:nvSpPr>
          <p:cNvPr id="3" name="Content Placeholder 2">
            <a:extLst>
              <a:ext uri="{FF2B5EF4-FFF2-40B4-BE49-F238E27FC236}">
                <a16:creationId xmlns:a16="http://schemas.microsoft.com/office/drawing/2014/main" id="{2D79AF3E-596D-8746-BF4E-71A65F69C479}"/>
              </a:ext>
            </a:extLst>
          </p:cNvPr>
          <p:cNvSpPr>
            <a:spLocks noGrp="1"/>
          </p:cNvSpPr>
          <p:nvPr>
            <p:ph idx="1"/>
          </p:nvPr>
        </p:nvSpPr>
        <p:spPr>
          <a:xfrm>
            <a:off x="278544" y="1841528"/>
            <a:ext cx="8586912" cy="3978827"/>
          </a:xfrm>
        </p:spPr>
        <p:txBody>
          <a:bodyPr>
            <a:normAutofit lnSpcReduction="10000"/>
          </a:bodyPr>
          <a:lstStyle/>
          <a:p>
            <a:r>
              <a:rPr lang="en-GB" dirty="0"/>
              <a:t>Similar orbit and similar SZA profile </a:t>
            </a:r>
          </a:p>
          <a:p>
            <a:r>
              <a:rPr lang="en-GB" dirty="0"/>
              <a:t>Mainly nightside flybys where transport and impact ionisation are the dominant processes</a:t>
            </a:r>
          </a:p>
          <a:p>
            <a:r>
              <a:rPr lang="en-GB" dirty="0"/>
              <a:t>Solar EUV flux very similar during the two passes, as measured by SDO (1 month apart so facing the same solar side)</a:t>
            </a:r>
          </a:p>
          <a:p>
            <a:r>
              <a:rPr lang="en-GB" dirty="0"/>
              <a:t>No </a:t>
            </a:r>
            <a:r>
              <a:rPr lang="en-GB" dirty="0">
                <a:solidFill>
                  <a:srgbClr val="FF0000"/>
                </a:solidFill>
              </a:rPr>
              <a:t>solar flare </a:t>
            </a:r>
            <a:r>
              <a:rPr lang="en-GB" dirty="0"/>
              <a:t>(from Earth based observations)</a:t>
            </a:r>
          </a:p>
          <a:p>
            <a:r>
              <a:rPr lang="en-GB" dirty="0">
                <a:solidFill>
                  <a:srgbClr val="FF0000"/>
                </a:solidFill>
              </a:rPr>
              <a:t>EUV</a:t>
            </a:r>
            <a:r>
              <a:rPr lang="en-GB" dirty="0"/>
              <a:t> changes and </a:t>
            </a:r>
            <a:r>
              <a:rPr lang="en-GB" dirty="0">
                <a:solidFill>
                  <a:srgbClr val="FF0000"/>
                </a:solidFill>
              </a:rPr>
              <a:t>SZA</a:t>
            </a:r>
            <a:r>
              <a:rPr lang="en-GB" dirty="0"/>
              <a:t> profile changes are not causing the changes</a:t>
            </a:r>
          </a:p>
        </p:txBody>
      </p:sp>
    </p:spTree>
    <p:extLst>
      <p:ext uri="{BB962C8B-B14F-4D97-AF65-F5344CB8AC3E}">
        <p14:creationId xmlns:p14="http://schemas.microsoft.com/office/powerpoint/2010/main" val="21794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AF7DE-287B-0B4D-B4AB-5378C9E233FC}"/>
              </a:ext>
            </a:extLst>
          </p:cNvPr>
          <p:cNvSpPr>
            <a:spLocks noGrp="1"/>
          </p:cNvSpPr>
          <p:nvPr>
            <p:ph idx="1"/>
          </p:nvPr>
        </p:nvSpPr>
        <p:spPr>
          <a:xfrm>
            <a:off x="628650" y="1690689"/>
            <a:ext cx="7886700" cy="3318633"/>
          </a:xfrm>
        </p:spPr>
        <p:txBody>
          <a:bodyPr>
            <a:normAutofit fontScale="55000" lnSpcReduction="20000"/>
          </a:bodyPr>
          <a:lstStyle/>
          <a:p>
            <a:r>
              <a:rPr lang="en-GB" dirty="0"/>
              <a:t>No measurements of 0.1-10 </a:t>
            </a:r>
            <a:r>
              <a:rPr lang="en-GB" dirty="0" err="1"/>
              <a:t>keV</a:t>
            </a:r>
            <a:r>
              <a:rPr lang="en-GB" dirty="0"/>
              <a:t> particle (CAPS off) but energetic electron flux is lower during T118, could indicate lower </a:t>
            </a:r>
            <a:r>
              <a:rPr lang="en-GB" b="1" dirty="0">
                <a:solidFill>
                  <a:srgbClr val="00B050"/>
                </a:solidFill>
              </a:rPr>
              <a:t>impact ionisation</a:t>
            </a:r>
          </a:p>
          <a:p>
            <a:r>
              <a:rPr lang="en-GB" dirty="0"/>
              <a:t>T118 and T119 both in northern lobe of Saturn (</a:t>
            </a:r>
            <a:r>
              <a:rPr lang="en-GB" dirty="0" err="1"/>
              <a:t>Kabanovic</a:t>
            </a:r>
            <a:r>
              <a:rPr lang="en-GB" dirty="0"/>
              <a:t> et al., 2017) but with some sheet signature during T118</a:t>
            </a:r>
          </a:p>
          <a:p>
            <a:endParaRPr lang="en-GB" b="1" dirty="0">
              <a:solidFill>
                <a:srgbClr val="00B050"/>
              </a:solidFill>
            </a:endParaRPr>
          </a:p>
          <a:p>
            <a:r>
              <a:rPr lang="en-GB" dirty="0"/>
              <a:t>Very similar </a:t>
            </a:r>
            <a:r>
              <a:rPr lang="en-GB" dirty="0">
                <a:solidFill>
                  <a:srgbClr val="FF0000"/>
                </a:solidFill>
              </a:rPr>
              <a:t>ambient magnetic field</a:t>
            </a:r>
            <a:r>
              <a:rPr lang="en-GB" dirty="0"/>
              <a:t>, both inbound and outbound</a:t>
            </a:r>
          </a:p>
          <a:p>
            <a:r>
              <a:rPr lang="en-GB" dirty="0"/>
              <a:t>Some difference in draping around C/A, perhaps due to slightly different ram/wake profile. Not clear that this is enough to cause a factor of 2-6 difference </a:t>
            </a:r>
          </a:p>
          <a:p>
            <a:r>
              <a:rPr lang="en-GB" dirty="0"/>
              <a:t>High energy particle pressure higher during T118 inbound than T119 – some </a:t>
            </a:r>
            <a:r>
              <a:rPr lang="en-GB" b="1" dirty="0">
                <a:solidFill>
                  <a:srgbClr val="00B050"/>
                </a:solidFill>
              </a:rPr>
              <a:t>additional pressure </a:t>
            </a:r>
            <a:r>
              <a:rPr lang="en-GB" dirty="0"/>
              <a:t>on the high altitude ionosphere</a:t>
            </a:r>
          </a:p>
          <a:p>
            <a:r>
              <a:rPr lang="en-GB" dirty="0"/>
              <a:t>Flapping sheet able to explain the peaks at 1150 km and 1200 km?</a:t>
            </a:r>
          </a:p>
          <a:p>
            <a:r>
              <a:rPr lang="en-GB" b="1" dirty="0">
                <a:solidFill>
                  <a:srgbClr val="00B050"/>
                </a:solidFill>
              </a:rPr>
              <a:t>Angle between Ram flow and Sun direction</a:t>
            </a:r>
            <a:r>
              <a:rPr lang="en-GB" dirty="0"/>
              <a:t>– could cause “some interesting effects around 1300 km” (Cravens et al., 2010), where transition from the transport controlled starts.</a:t>
            </a:r>
          </a:p>
          <a:p>
            <a:endParaRPr lang="en-GB" dirty="0"/>
          </a:p>
          <a:p>
            <a:endParaRPr lang="en-GB" dirty="0"/>
          </a:p>
          <a:p>
            <a:pPr marL="0" indent="0">
              <a:buNone/>
            </a:pPr>
            <a:endParaRPr lang="en-GB" dirty="0"/>
          </a:p>
          <a:p>
            <a:endParaRPr lang="en-GB" dirty="0"/>
          </a:p>
          <a:p>
            <a:endParaRPr lang="en-GB" dirty="0"/>
          </a:p>
        </p:txBody>
      </p:sp>
      <p:pic>
        <p:nvPicPr>
          <p:cNvPr id="4" name="Picture 3">
            <a:extLst>
              <a:ext uri="{FF2B5EF4-FFF2-40B4-BE49-F238E27FC236}">
                <a16:creationId xmlns:a16="http://schemas.microsoft.com/office/drawing/2014/main" id="{DB95DF92-6195-D64E-9396-5875CB370480}"/>
              </a:ext>
            </a:extLst>
          </p:cNvPr>
          <p:cNvPicPr>
            <a:picLocks noChangeAspect="1"/>
          </p:cNvPicPr>
          <p:nvPr/>
        </p:nvPicPr>
        <p:blipFill rotWithShape="1">
          <a:blip r:embed="rId2"/>
          <a:srcRect t="38907" b="49078"/>
          <a:stretch/>
        </p:blipFill>
        <p:spPr>
          <a:xfrm>
            <a:off x="684309" y="5440586"/>
            <a:ext cx="7504981" cy="502693"/>
          </a:xfrm>
          <a:prstGeom prst="rect">
            <a:avLst/>
          </a:prstGeom>
        </p:spPr>
      </p:pic>
      <p:sp>
        <p:nvSpPr>
          <p:cNvPr id="5" name="Title 1">
            <a:extLst>
              <a:ext uri="{FF2B5EF4-FFF2-40B4-BE49-F238E27FC236}">
                <a16:creationId xmlns:a16="http://schemas.microsoft.com/office/drawing/2014/main" id="{72F21258-1544-8947-AAE4-F7EB1B368CD5}"/>
              </a:ext>
            </a:extLst>
          </p:cNvPr>
          <p:cNvSpPr>
            <a:spLocks noGrp="1"/>
          </p:cNvSpPr>
          <p:nvPr>
            <p:ph type="title"/>
          </p:nvPr>
        </p:nvSpPr>
        <p:spPr>
          <a:xfrm>
            <a:off x="628650" y="365126"/>
            <a:ext cx="7886700" cy="1325563"/>
          </a:xfrm>
        </p:spPr>
        <p:txBody>
          <a:bodyPr/>
          <a:lstStyle/>
          <a:p>
            <a:r>
              <a:rPr lang="en-GB" dirty="0"/>
              <a:t>Magnetospheric dependence</a:t>
            </a:r>
          </a:p>
        </p:txBody>
      </p:sp>
      <p:grpSp>
        <p:nvGrpSpPr>
          <p:cNvPr id="6" name="Group 5">
            <a:extLst>
              <a:ext uri="{FF2B5EF4-FFF2-40B4-BE49-F238E27FC236}">
                <a16:creationId xmlns:a16="http://schemas.microsoft.com/office/drawing/2014/main" id="{F7859D4E-6F90-6D4F-9D63-6277916B6C7D}"/>
              </a:ext>
            </a:extLst>
          </p:cNvPr>
          <p:cNvGrpSpPr/>
          <p:nvPr/>
        </p:nvGrpSpPr>
        <p:grpSpPr>
          <a:xfrm>
            <a:off x="3598565" y="2270877"/>
            <a:ext cx="6142007" cy="589801"/>
            <a:chOff x="2700068" y="3068333"/>
            <a:chExt cx="6142007" cy="589801"/>
          </a:xfrm>
        </p:grpSpPr>
        <p:pic>
          <p:nvPicPr>
            <p:cNvPr id="7" name="Picture 6">
              <a:extLst>
                <a:ext uri="{FF2B5EF4-FFF2-40B4-BE49-F238E27FC236}">
                  <a16:creationId xmlns:a16="http://schemas.microsoft.com/office/drawing/2014/main" id="{75503C0A-00D3-0049-BD5D-F848134D4BF8}"/>
                </a:ext>
              </a:extLst>
            </p:cNvPr>
            <p:cNvPicPr>
              <a:picLocks noChangeAspect="1"/>
            </p:cNvPicPr>
            <p:nvPr/>
          </p:nvPicPr>
          <p:blipFill>
            <a:blip r:embed="rId3"/>
            <a:stretch>
              <a:fillRect/>
            </a:stretch>
          </p:blipFill>
          <p:spPr>
            <a:xfrm>
              <a:off x="2700068" y="3274300"/>
              <a:ext cx="5365630" cy="383834"/>
            </a:xfrm>
            <a:prstGeom prst="rect">
              <a:avLst/>
            </a:prstGeom>
          </p:spPr>
        </p:pic>
        <p:sp>
          <p:nvSpPr>
            <p:cNvPr id="8" name="TextBox 7">
              <a:extLst>
                <a:ext uri="{FF2B5EF4-FFF2-40B4-BE49-F238E27FC236}">
                  <a16:creationId xmlns:a16="http://schemas.microsoft.com/office/drawing/2014/main" id="{EF3AE4ED-4735-EC4F-8349-E795E8E947F7}"/>
                </a:ext>
              </a:extLst>
            </p:cNvPr>
            <p:cNvSpPr txBox="1"/>
            <p:nvPr/>
          </p:nvSpPr>
          <p:spPr>
            <a:xfrm>
              <a:off x="6121716" y="3068333"/>
              <a:ext cx="2720359" cy="276999"/>
            </a:xfrm>
            <a:prstGeom prst="rect">
              <a:avLst/>
            </a:prstGeom>
            <a:noFill/>
          </p:spPr>
          <p:txBody>
            <a:bodyPr wrap="square" rtlCol="0">
              <a:spAutoFit/>
            </a:bodyPr>
            <a:lstStyle/>
            <a:p>
              <a:r>
                <a:rPr lang="en-GB" sz="1200" dirty="0"/>
                <a:t>Inbound 	          Outbound</a:t>
              </a:r>
            </a:p>
          </p:txBody>
        </p:sp>
      </p:grpSp>
    </p:spTree>
    <p:extLst>
      <p:ext uri="{BB962C8B-B14F-4D97-AF65-F5344CB8AC3E}">
        <p14:creationId xmlns:p14="http://schemas.microsoft.com/office/powerpoint/2010/main" val="4250288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F8CA-6B01-D740-8E2A-98DE6523575A}"/>
              </a:ext>
            </a:extLst>
          </p:cNvPr>
          <p:cNvSpPr>
            <a:spLocks noGrp="1"/>
          </p:cNvSpPr>
          <p:nvPr>
            <p:ph type="title"/>
          </p:nvPr>
        </p:nvSpPr>
        <p:spPr/>
        <p:txBody>
          <a:bodyPr/>
          <a:lstStyle/>
          <a:p>
            <a:r>
              <a:rPr lang="en-GB" dirty="0"/>
              <a:t>Neutral N</a:t>
            </a:r>
            <a:r>
              <a:rPr lang="en-GB" baseline="-25000" dirty="0"/>
              <a:t>2</a:t>
            </a:r>
            <a:r>
              <a:rPr lang="en-GB" dirty="0"/>
              <a:t> profiles</a:t>
            </a:r>
          </a:p>
        </p:txBody>
      </p:sp>
      <p:pic>
        <p:nvPicPr>
          <p:cNvPr id="5" name="Content Placeholder 4">
            <a:extLst>
              <a:ext uri="{FF2B5EF4-FFF2-40B4-BE49-F238E27FC236}">
                <a16:creationId xmlns:a16="http://schemas.microsoft.com/office/drawing/2014/main" id="{2CDBA7E5-7C59-2047-A927-F3FB5970C9F1}"/>
              </a:ext>
            </a:extLst>
          </p:cNvPr>
          <p:cNvPicPr>
            <a:picLocks noGrp="1" noChangeAspect="1"/>
          </p:cNvPicPr>
          <p:nvPr>
            <p:ph idx="1"/>
          </p:nvPr>
        </p:nvPicPr>
        <p:blipFill rotWithShape="1">
          <a:blip r:embed="rId2"/>
          <a:srcRect l="66698" t="31805" r="2259" b="24906"/>
          <a:stretch/>
        </p:blipFill>
        <p:spPr>
          <a:xfrm>
            <a:off x="886797" y="2047885"/>
            <a:ext cx="4608229" cy="3595817"/>
          </a:xfrm>
        </p:spPr>
      </p:pic>
      <p:sp>
        <p:nvSpPr>
          <p:cNvPr id="3" name="TextBox 2">
            <a:extLst>
              <a:ext uri="{FF2B5EF4-FFF2-40B4-BE49-F238E27FC236}">
                <a16:creationId xmlns:a16="http://schemas.microsoft.com/office/drawing/2014/main" id="{67631FA7-D0CA-DE4D-BE7C-A5E16E7A612F}"/>
              </a:ext>
            </a:extLst>
          </p:cNvPr>
          <p:cNvSpPr txBox="1"/>
          <p:nvPr/>
        </p:nvSpPr>
        <p:spPr>
          <a:xfrm>
            <a:off x="5495026" y="2199735"/>
            <a:ext cx="3433314" cy="1477328"/>
          </a:xfrm>
          <a:prstGeom prst="rect">
            <a:avLst/>
          </a:prstGeom>
          <a:noFill/>
        </p:spPr>
        <p:txBody>
          <a:bodyPr wrap="square" rtlCol="0">
            <a:spAutoFit/>
          </a:bodyPr>
          <a:lstStyle/>
          <a:p>
            <a:pPr marL="285750" indent="-285750">
              <a:buFont typeface="Arial" panose="020B0604020202020204" pitchFamily="34" charset="0"/>
              <a:buChar char="•"/>
            </a:pPr>
            <a:r>
              <a:rPr lang="en-GB" dirty="0"/>
              <a:t>Density overall quite similar</a:t>
            </a:r>
          </a:p>
          <a:p>
            <a:pPr marL="285750" indent="-285750">
              <a:buFont typeface="Arial" panose="020B0604020202020204" pitchFamily="34" charset="0"/>
              <a:buChar char="•"/>
            </a:pPr>
            <a:r>
              <a:rPr lang="en-GB" dirty="0"/>
              <a:t>Below 1100 km: higher during T118 inbound, but T118 had lower electron density</a:t>
            </a:r>
          </a:p>
          <a:p>
            <a:pPr marL="285750" indent="-285750">
              <a:buFont typeface="Arial" panose="020B0604020202020204" pitchFamily="34" charset="0"/>
              <a:buChar char="•"/>
            </a:pPr>
            <a:r>
              <a:rPr lang="en-GB" dirty="0"/>
              <a:t>Data gap outbound</a:t>
            </a:r>
          </a:p>
        </p:txBody>
      </p:sp>
    </p:spTree>
    <p:extLst>
      <p:ext uri="{BB962C8B-B14F-4D97-AF65-F5344CB8AC3E}">
        <p14:creationId xmlns:p14="http://schemas.microsoft.com/office/powerpoint/2010/main" val="63316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BAE3-C3CB-D847-923A-51229794D5BD}"/>
              </a:ext>
            </a:extLst>
          </p:cNvPr>
          <p:cNvSpPr>
            <a:spLocks noGrp="1"/>
          </p:cNvSpPr>
          <p:nvPr>
            <p:ph type="title"/>
          </p:nvPr>
        </p:nvSpPr>
        <p:spPr/>
        <p:txBody>
          <a:bodyPr/>
          <a:lstStyle/>
          <a:p>
            <a:r>
              <a:rPr lang="en-GB" dirty="0"/>
              <a:t>Gravity waves?</a:t>
            </a:r>
          </a:p>
        </p:txBody>
      </p:sp>
      <p:pic>
        <p:nvPicPr>
          <p:cNvPr id="5" name="Content Placeholder 4">
            <a:extLst>
              <a:ext uri="{FF2B5EF4-FFF2-40B4-BE49-F238E27FC236}">
                <a16:creationId xmlns:a16="http://schemas.microsoft.com/office/drawing/2014/main" id="{0AFD1730-A2CE-0F44-84D7-C4B69CB98B49}"/>
              </a:ext>
            </a:extLst>
          </p:cNvPr>
          <p:cNvPicPr>
            <a:picLocks noGrp="1" noChangeAspect="1"/>
          </p:cNvPicPr>
          <p:nvPr>
            <p:ph idx="1"/>
          </p:nvPr>
        </p:nvPicPr>
        <p:blipFill rotWithShape="1">
          <a:blip r:embed="rId2"/>
          <a:srcRect t="21682" b="21025"/>
          <a:stretch/>
        </p:blipFill>
        <p:spPr>
          <a:xfrm>
            <a:off x="402080" y="1690689"/>
            <a:ext cx="7365299" cy="3260784"/>
          </a:xfrm>
        </p:spPr>
      </p:pic>
      <p:sp>
        <p:nvSpPr>
          <p:cNvPr id="3" name="TextBox 2">
            <a:extLst>
              <a:ext uri="{FF2B5EF4-FFF2-40B4-BE49-F238E27FC236}">
                <a16:creationId xmlns:a16="http://schemas.microsoft.com/office/drawing/2014/main" id="{C993F50F-4AE8-864B-B3D9-DECE43926E85}"/>
              </a:ext>
            </a:extLst>
          </p:cNvPr>
          <p:cNvSpPr txBox="1"/>
          <p:nvPr/>
        </p:nvSpPr>
        <p:spPr>
          <a:xfrm>
            <a:off x="940278" y="5115464"/>
            <a:ext cx="3648975" cy="1477328"/>
          </a:xfrm>
          <a:prstGeom prst="rect">
            <a:avLst/>
          </a:prstGeom>
          <a:noFill/>
        </p:spPr>
        <p:txBody>
          <a:bodyPr wrap="square" rtlCol="0">
            <a:spAutoFit/>
          </a:bodyPr>
          <a:lstStyle/>
          <a:p>
            <a:pPr marL="285750" indent="-285750">
              <a:buFont typeface="Arial" panose="020B0604020202020204" pitchFamily="34" charset="0"/>
              <a:buChar char="•"/>
            </a:pPr>
            <a:r>
              <a:rPr lang="en-GB" dirty="0"/>
              <a:t>Gravity waves are quite common at Titan (Muller-</a:t>
            </a:r>
            <a:r>
              <a:rPr lang="en-GB" dirty="0" err="1"/>
              <a:t>Wodarg</a:t>
            </a:r>
            <a:r>
              <a:rPr lang="en-GB" dirty="0"/>
              <a:t> et al., 2006, Cui et al., 2014), wavelength of ~ 100 km, density and pressure changes of ~10%</a:t>
            </a:r>
          </a:p>
        </p:txBody>
      </p:sp>
      <p:sp>
        <p:nvSpPr>
          <p:cNvPr id="4" name="TextBox 3">
            <a:extLst>
              <a:ext uri="{FF2B5EF4-FFF2-40B4-BE49-F238E27FC236}">
                <a16:creationId xmlns:a16="http://schemas.microsoft.com/office/drawing/2014/main" id="{B190CFE1-F2B6-8A4D-8385-CDD1B9562E0E}"/>
              </a:ext>
            </a:extLst>
          </p:cNvPr>
          <p:cNvSpPr txBox="1"/>
          <p:nvPr/>
        </p:nvSpPr>
        <p:spPr>
          <a:xfrm>
            <a:off x="4937761" y="5115464"/>
            <a:ext cx="3346454" cy="1477328"/>
          </a:xfrm>
          <a:prstGeom prst="rect">
            <a:avLst/>
          </a:prstGeom>
          <a:noFill/>
        </p:spPr>
        <p:txBody>
          <a:bodyPr wrap="square" rtlCol="0">
            <a:spAutoFit/>
          </a:bodyPr>
          <a:lstStyle/>
          <a:p>
            <a:r>
              <a:rPr lang="en-GB" dirty="0"/>
              <a:t>Some correlation appears to be present, but not enough to explain all features in the ionosphere – something to study in the future perhaps? </a:t>
            </a:r>
          </a:p>
        </p:txBody>
      </p:sp>
    </p:spTree>
    <p:extLst>
      <p:ext uri="{BB962C8B-B14F-4D97-AF65-F5344CB8AC3E}">
        <p14:creationId xmlns:p14="http://schemas.microsoft.com/office/powerpoint/2010/main" val="365015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A3CC-1F1E-7D46-95C6-CFB66945ED0D}"/>
              </a:ext>
            </a:extLst>
          </p:cNvPr>
          <p:cNvSpPr>
            <a:spLocks noGrp="1"/>
          </p:cNvSpPr>
          <p:nvPr>
            <p:ph type="title"/>
          </p:nvPr>
        </p:nvSpPr>
        <p:spPr>
          <a:xfrm>
            <a:off x="628650" y="89081"/>
            <a:ext cx="7886700" cy="1325563"/>
          </a:xfrm>
        </p:spPr>
        <p:txBody>
          <a:bodyPr/>
          <a:lstStyle/>
          <a:p>
            <a:r>
              <a:rPr lang="en-GB" dirty="0"/>
              <a:t>Ions, negative ions and dust?</a:t>
            </a:r>
          </a:p>
        </p:txBody>
      </p:sp>
      <p:pic>
        <p:nvPicPr>
          <p:cNvPr id="5" name="Content Placeholder 4">
            <a:extLst>
              <a:ext uri="{FF2B5EF4-FFF2-40B4-BE49-F238E27FC236}">
                <a16:creationId xmlns:a16="http://schemas.microsoft.com/office/drawing/2014/main" id="{D493795D-6D0A-FA4E-AE7B-9F29EA999742}"/>
              </a:ext>
            </a:extLst>
          </p:cNvPr>
          <p:cNvPicPr>
            <a:picLocks noGrp="1" noChangeAspect="1"/>
          </p:cNvPicPr>
          <p:nvPr>
            <p:ph idx="1"/>
          </p:nvPr>
        </p:nvPicPr>
        <p:blipFill rotWithShape="1">
          <a:blip r:embed="rId2"/>
          <a:srcRect l="7618" t="22138" r="8105" b="23015"/>
          <a:stretch/>
        </p:blipFill>
        <p:spPr>
          <a:xfrm>
            <a:off x="809933" y="1185926"/>
            <a:ext cx="5953176" cy="2993794"/>
          </a:xfrm>
        </p:spPr>
      </p:pic>
      <p:pic>
        <p:nvPicPr>
          <p:cNvPr id="4" name="Picture 3">
            <a:extLst>
              <a:ext uri="{FF2B5EF4-FFF2-40B4-BE49-F238E27FC236}">
                <a16:creationId xmlns:a16="http://schemas.microsoft.com/office/drawing/2014/main" id="{81A46D4E-E2F4-6A41-9F7C-B7220D03C8BA}"/>
              </a:ext>
            </a:extLst>
          </p:cNvPr>
          <p:cNvPicPr>
            <a:picLocks noChangeAspect="1"/>
          </p:cNvPicPr>
          <p:nvPr/>
        </p:nvPicPr>
        <p:blipFill>
          <a:blip r:embed="rId3"/>
          <a:stretch>
            <a:fillRect/>
          </a:stretch>
        </p:blipFill>
        <p:spPr>
          <a:xfrm>
            <a:off x="809933" y="4179719"/>
            <a:ext cx="5884163" cy="2678281"/>
          </a:xfrm>
          <a:prstGeom prst="rect">
            <a:avLst/>
          </a:prstGeom>
        </p:spPr>
      </p:pic>
      <p:cxnSp>
        <p:nvCxnSpPr>
          <p:cNvPr id="6" name="Straight Connector 5">
            <a:extLst>
              <a:ext uri="{FF2B5EF4-FFF2-40B4-BE49-F238E27FC236}">
                <a16:creationId xmlns:a16="http://schemas.microsoft.com/office/drawing/2014/main" id="{0DA73EBA-EA67-6E4A-8152-9CD8D5E64AA6}"/>
              </a:ext>
            </a:extLst>
          </p:cNvPr>
          <p:cNvCxnSpPr/>
          <p:nvPr/>
        </p:nvCxnSpPr>
        <p:spPr>
          <a:xfrm>
            <a:off x="1293962" y="3735238"/>
            <a:ext cx="2234242" cy="6987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0BFD3E-EBB7-C34F-96BB-B0F0F5C39BD5}"/>
              </a:ext>
            </a:extLst>
          </p:cNvPr>
          <p:cNvCxnSpPr>
            <a:cxnSpLocks/>
          </p:cNvCxnSpPr>
          <p:nvPr/>
        </p:nvCxnSpPr>
        <p:spPr>
          <a:xfrm>
            <a:off x="3786521" y="3735238"/>
            <a:ext cx="1113283" cy="6987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AB44C1-0333-8B45-904E-424892470A1D}"/>
              </a:ext>
            </a:extLst>
          </p:cNvPr>
          <p:cNvCxnSpPr>
            <a:cxnSpLocks/>
          </p:cNvCxnSpPr>
          <p:nvPr/>
        </p:nvCxnSpPr>
        <p:spPr>
          <a:xfrm>
            <a:off x="4037162" y="3735238"/>
            <a:ext cx="1117184" cy="6987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0F7ED8-9981-164C-A379-42283743198D}"/>
              </a:ext>
            </a:extLst>
          </p:cNvPr>
          <p:cNvCxnSpPr>
            <a:cxnSpLocks/>
          </p:cNvCxnSpPr>
          <p:nvPr/>
        </p:nvCxnSpPr>
        <p:spPr>
          <a:xfrm>
            <a:off x="6525946" y="3735238"/>
            <a:ext cx="0" cy="6987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AEF1CD2-DAAF-3546-8B55-033A2210A805}"/>
              </a:ext>
            </a:extLst>
          </p:cNvPr>
          <p:cNvSpPr txBox="1"/>
          <p:nvPr/>
        </p:nvSpPr>
        <p:spPr>
          <a:xfrm>
            <a:off x="6875252" y="1880558"/>
            <a:ext cx="1940943" cy="3693319"/>
          </a:xfrm>
          <a:prstGeom prst="rect">
            <a:avLst/>
          </a:prstGeom>
          <a:noFill/>
        </p:spPr>
        <p:txBody>
          <a:bodyPr wrap="square" rtlCol="0">
            <a:spAutoFit/>
          </a:bodyPr>
          <a:lstStyle/>
          <a:p>
            <a:r>
              <a:rPr lang="en-GB" dirty="0"/>
              <a:t>No ion or charge  density increase when the electron density is low. Higher ion density during T119 than during T118,which is the same as electron density. So no effect of electrons attaching to dust or heavy ions.</a:t>
            </a:r>
          </a:p>
        </p:txBody>
      </p:sp>
    </p:spTree>
    <p:extLst>
      <p:ext uri="{BB962C8B-B14F-4D97-AF65-F5344CB8AC3E}">
        <p14:creationId xmlns:p14="http://schemas.microsoft.com/office/powerpoint/2010/main" val="410147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0370-1080-1145-A94F-0D0D6D8636C6}"/>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5F2D75FC-2365-5040-847D-B7725A875F12}"/>
              </a:ext>
            </a:extLst>
          </p:cNvPr>
          <p:cNvSpPr>
            <a:spLocks noGrp="1"/>
          </p:cNvSpPr>
          <p:nvPr>
            <p:ph idx="1"/>
          </p:nvPr>
        </p:nvSpPr>
        <p:spPr>
          <a:xfrm>
            <a:off x="628650" y="1587086"/>
            <a:ext cx="7886700" cy="1991001"/>
          </a:xfrm>
        </p:spPr>
        <p:txBody>
          <a:bodyPr>
            <a:normAutofit fontScale="55000" lnSpcReduction="20000"/>
          </a:bodyPr>
          <a:lstStyle/>
          <a:p>
            <a:r>
              <a:rPr lang="en-GB" dirty="0"/>
              <a:t>We observe (surprisingly) large variability in the ionospheric electron density during T118 and T119 despite similar orbit, EUV flux, ambient conditions, neutral background, electron temperature</a:t>
            </a:r>
          </a:p>
          <a:p>
            <a:r>
              <a:rPr lang="en-GB" dirty="0"/>
              <a:t>Cause of the difference probably a combination of effects, such as varying impact ionisation, dynamics due to both gravity waves and ram/sun direction difference. </a:t>
            </a:r>
          </a:p>
          <a:p>
            <a:r>
              <a:rPr lang="en-GB" dirty="0"/>
              <a:t>It is important to know all controlling factors when studying Titan flybys!</a:t>
            </a:r>
          </a:p>
          <a:p>
            <a:r>
              <a:rPr lang="en-GB" dirty="0"/>
              <a:t>T118 and T119 is an interesting challenge for modellers!</a:t>
            </a:r>
          </a:p>
        </p:txBody>
      </p:sp>
      <p:sp>
        <p:nvSpPr>
          <p:cNvPr id="4" name="TextBox 3">
            <a:extLst>
              <a:ext uri="{FF2B5EF4-FFF2-40B4-BE49-F238E27FC236}">
                <a16:creationId xmlns:a16="http://schemas.microsoft.com/office/drawing/2014/main" id="{F27FF265-C3C3-8846-A401-4B9276EFA474}"/>
              </a:ext>
            </a:extLst>
          </p:cNvPr>
          <p:cNvSpPr txBox="1"/>
          <p:nvPr/>
        </p:nvSpPr>
        <p:spPr>
          <a:xfrm>
            <a:off x="459224" y="3781932"/>
            <a:ext cx="2458529" cy="3139321"/>
          </a:xfrm>
          <a:prstGeom prst="rect">
            <a:avLst/>
          </a:prstGeom>
          <a:noFill/>
        </p:spPr>
        <p:txBody>
          <a:bodyPr wrap="square" rtlCol="0">
            <a:spAutoFit/>
          </a:bodyPr>
          <a:lstStyle/>
          <a:p>
            <a:r>
              <a:rPr lang="en-GB" u="sng" dirty="0"/>
              <a:t>Not responsible</a:t>
            </a:r>
          </a:p>
          <a:p>
            <a:pPr marL="285750" indent="-285750">
              <a:buFont typeface="Wingdings" pitchFamily="2" charset="2"/>
              <a:buChar char="ü"/>
            </a:pPr>
            <a:r>
              <a:rPr lang="en-GB" dirty="0">
                <a:solidFill>
                  <a:srgbClr val="FF0000"/>
                </a:solidFill>
              </a:rPr>
              <a:t>Trajectory</a:t>
            </a:r>
          </a:p>
          <a:p>
            <a:pPr marL="285750" indent="-285750">
              <a:buFont typeface="Wingdings" pitchFamily="2" charset="2"/>
              <a:buChar char="ü"/>
            </a:pPr>
            <a:r>
              <a:rPr lang="en-GB" dirty="0">
                <a:solidFill>
                  <a:srgbClr val="FF0000"/>
                </a:solidFill>
              </a:rPr>
              <a:t>Saturn Local Time</a:t>
            </a:r>
          </a:p>
          <a:p>
            <a:pPr marL="285750" indent="-285750">
              <a:buFont typeface="Wingdings" pitchFamily="2" charset="2"/>
              <a:buChar char="ü"/>
            </a:pPr>
            <a:r>
              <a:rPr lang="en-GB" dirty="0">
                <a:solidFill>
                  <a:srgbClr val="FF0000"/>
                </a:solidFill>
              </a:rPr>
              <a:t>EUV flux</a:t>
            </a:r>
          </a:p>
          <a:p>
            <a:pPr marL="285750" indent="-285750">
              <a:buFont typeface="Wingdings" pitchFamily="2" charset="2"/>
              <a:buChar char="ü"/>
            </a:pPr>
            <a:r>
              <a:rPr lang="en-GB" dirty="0">
                <a:solidFill>
                  <a:srgbClr val="FF0000"/>
                </a:solidFill>
              </a:rPr>
              <a:t>SZA profile</a:t>
            </a:r>
          </a:p>
          <a:p>
            <a:pPr marL="285750" indent="-285750">
              <a:buFont typeface="Wingdings" pitchFamily="2" charset="2"/>
              <a:buChar char="ü"/>
            </a:pPr>
            <a:r>
              <a:rPr lang="en-GB" dirty="0">
                <a:solidFill>
                  <a:srgbClr val="FF0000"/>
                </a:solidFill>
              </a:rPr>
              <a:t>Solar Flare</a:t>
            </a:r>
          </a:p>
          <a:p>
            <a:pPr marL="285750" indent="-285750">
              <a:buFont typeface="Wingdings" pitchFamily="2" charset="2"/>
              <a:buChar char="ü"/>
            </a:pPr>
            <a:r>
              <a:rPr lang="en-GB" dirty="0">
                <a:solidFill>
                  <a:srgbClr val="FF0000"/>
                </a:solidFill>
              </a:rPr>
              <a:t>Temperature</a:t>
            </a:r>
          </a:p>
          <a:p>
            <a:pPr marL="285750" indent="-285750">
              <a:buFont typeface="Wingdings" pitchFamily="2" charset="2"/>
              <a:buChar char="ü"/>
            </a:pPr>
            <a:r>
              <a:rPr lang="en-GB" dirty="0">
                <a:solidFill>
                  <a:srgbClr val="FF0000"/>
                </a:solidFill>
              </a:rPr>
              <a:t>Neutral background</a:t>
            </a:r>
          </a:p>
          <a:p>
            <a:pPr marL="285750" indent="-285750">
              <a:buFont typeface="Wingdings" pitchFamily="2" charset="2"/>
              <a:buChar char="ü"/>
            </a:pPr>
            <a:r>
              <a:rPr lang="en-GB" dirty="0">
                <a:solidFill>
                  <a:srgbClr val="FF0000"/>
                </a:solidFill>
              </a:rPr>
              <a:t>Dust</a:t>
            </a:r>
          </a:p>
          <a:p>
            <a:endParaRPr lang="en-GB" dirty="0"/>
          </a:p>
          <a:p>
            <a:endParaRPr lang="en-GB" dirty="0"/>
          </a:p>
        </p:txBody>
      </p:sp>
      <p:sp>
        <p:nvSpPr>
          <p:cNvPr id="5" name="TextBox 4">
            <a:extLst>
              <a:ext uri="{FF2B5EF4-FFF2-40B4-BE49-F238E27FC236}">
                <a16:creationId xmlns:a16="http://schemas.microsoft.com/office/drawing/2014/main" id="{DC447AA0-A555-C049-99C2-BAA1071D4D68}"/>
              </a:ext>
            </a:extLst>
          </p:cNvPr>
          <p:cNvSpPr txBox="1"/>
          <p:nvPr/>
        </p:nvSpPr>
        <p:spPr>
          <a:xfrm>
            <a:off x="2794558" y="3784384"/>
            <a:ext cx="3110362" cy="2031325"/>
          </a:xfrm>
          <a:prstGeom prst="rect">
            <a:avLst/>
          </a:prstGeom>
          <a:noFill/>
        </p:spPr>
        <p:txBody>
          <a:bodyPr wrap="square" rtlCol="0">
            <a:spAutoFit/>
          </a:bodyPr>
          <a:lstStyle/>
          <a:p>
            <a:r>
              <a:rPr lang="en-GB" u="sng" dirty="0"/>
              <a:t>Possibly responsible for N</a:t>
            </a:r>
            <a:r>
              <a:rPr lang="en-GB" u="sng" baseline="-25000" dirty="0"/>
              <a:t>e</a:t>
            </a:r>
            <a:r>
              <a:rPr lang="en-GB" u="sng" dirty="0"/>
              <a:t>-difference</a:t>
            </a:r>
          </a:p>
          <a:p>
            <a:pPr marL="285750" indent="-285750">
              <a:buFont typeface="Wingdings" pitchFamily="2" charset="2"/>
              <a:buChar char="ü"/>
            </a:pPr>
            <a:r>
              <a:rPr lang="en-GB" dirty="0">
                <a:solidFill>
                  <a:srgbClr val="00B050"/>
                </a:solidFill>
              </a:rPr>
              <a:t>Magnetospheric particle flux &amp; impact ionisation (most likely anyway)</a:t>
            </a:r>
          </a:p>
          <a:p>
            <a:endParaRPr lang="en-GB" dirty="0"/>
          </a:p>
          <a:p>
            <a:endParaRPr lang="en-GB" dirty="0"/>
          </a:p>
        </p:txBody>
      </p:sp>
      <p:sp>
        <p:nvSpPr>
          <p:cNvPr id="6" name="TextBox 5">
            <a:extLst>
              <a:ext uri="{FF2B5EF4-FFF2-40B4-BE49-F238E27FC236}">
                <a16:creationId xmlns:a16="http://schemas.microsoft.com/office/drawing/2014/main" id="{4A3867BB-E3E5-5B4F-9FFF-81A718567474}"/>
              </a:ext>
            </a:extLst>
          </p:cNvPr>
          <p:cNvSpPr txBox="1"/>
          <p:nvPr/>
        </p:nvSpPr>
        <p:spPr>
          <a:xfrm>
            <a:off x="5781724" y="3761592"/>
            <a:ext cx="3199501" cy="2031325"/>
          </a:xfrm>
          <a:prstGeom prst="rect">
            <a:avLst/>
          </a:prstGeom>
          <a:noFill/>
        </p:spPr>
        <p:txBody>
          <a:bodyPr wrap="square" rtlCol="0">
            <a:spAutoFit/>
          </a:bodyPr>
          <a:lstStyle/>
          <a:p>
            <a:r>
              <a:rPr lang="en-GB" u="sng" dirty="0"/>
              <a:t>Possibly responsible for N</a:t>
            </a:r>
            <a:r>
              <a:rPr lang="en-GB" u="sng" baseline="-25000" dirty="0"/>
              <a:t>e</a:t>
            </a:r>
            <a:r>
              <a:rPr lang="en-GB" u="sng" dirty="0"/>
              <a:t>-</a:t>
            </a:r>
            <a:r>
              <a:rPr lang="en-GB" u="sng" baseline="-25000" dirty="0"/>
              <a:t> </a:t>
            </a:r>
            <a:r>
              <a:rPr lang="en-GB" u="sng" dirty="0"/>
              <a:t>peaks</a:t>
            </a:r>
          </a:p>
          <a:p>
            <a:pPr marL="285750" indent="-285750">
              <a:buFont typeface="Wingdings" pitchFamily="2" charset="2"/>
              <a:buChar char="ü"/>
            </a:pPr>
            <a:r>
              <a:rPr lang="en-GB" dirty="0">
                <a:solidFill>
                  <a:srgbClr val="00B050"/>
                </a:solidFill>
              </a:rPr>
              <a:t>Magnetospheric particle flux &amp; impact ionisation </a:t>
            </a:r>
          </a:p>
          <a:p>
            <a:pPr marL="285750" indent="-285750">
              <a:buFont typeface="Wingdings" pitchFamily="2" charset="2"/>
              <a:buChar char="ü"/>
            </a:pPr>
            <a:r>
              <a:rPr lang="en-GB" dirty="0">
                <a:solidFill>
                  <a:srgbClr val="00B050"/>
                </a:solidFill>
              </a:rPr>
              <a:t>Gravity waves?</a:t>
            </a:r>
          </a:p>
          <a:p>
            <a:pPr marL="285750" indent="-285750">
              <a:buFont typeface="Wingdings" pitchFamily="2" charset="2"/>
              <a:buChar char="ü"/>
            </a:pPr>
            <a:r>
              <a:rPr lang="en-GB" dirty="0">
                <a:solidFill>
                  <a:srgbClr val="00B050"/>
                </a:solidFill>
              </a:rPr>
              <a:t>Ram/Sun direction offset?</a:t>
            </a:r>
          </a:p>
          <a:p>
            <a:endParaRPr lang="en-GB" dirty="0">
              <a:solidFill>
                <a:srgbClr val="00B050"/>
              </a:solidFill>
            </a:endParaRPr>
          </a:p>
        </p:txBody>
      </p:sp>
    </p:spTree>
    <p:extLst>
      <p:ext uri="{BB962C8B-B14F-4D97-AF65-F5344CB8AC3E}">
        <p14:creationId xmlns:p14="http://schemas.microsoft.com/office/powerpoint/2010/main" val="933659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96438B-CABB-FA44-BEE7-03300844B874}"/>
              </a:ext>
            </a:extLst>
          </p:cNvPr>
          <p:cNvSpPr txBox="1"/>
          <p:nvPr/>
        </p:nvSpPr>
        <p:spPr>
          <a:xfrm>
            <a:off x="620698" y="4350265"/>
            <a:ext cx="8372227" cy="2308324"/>
          </a:xfrm>
          <a:prstGeom prst="rect">
            <a:avLst/>
          </a:prstGeom>
          <a:noFill/>
        </p:spPr>
        <p:txBody>
          <a:bodyPr wrap="square" numCol="2" rtlCol="0">
            <a:spAutoFit/>
          </a:bodyPr>
          <a:lstStyle/>
          <a:p>
            <a:pPr marL="400050" indent="-400050">
              <a:buAutoNum type="romanLcParenBoth"/>
            </a:pPr>
            <a:r>
              <a:rPr lang="en-GB" dirty="0"/>
              <a:t>Unusually large difference in density, up to factor of 6</a:t>
            </a:r>
          </a:p>
          <a:p>
            <a:pPr marL="400050" indent="-400050">
              <a:buFontTx/>
              <a:buAutoNum type="romanLcParenBoth"/>
            </a:pPr>
            <a:r>
              <a:rPr lang="en-GB" dirty="0"/>
              <a:t>Density during </a:t>
            </a:r>
            <a:r>
              <a:rPr lang="en-GB" dirty="0">
                <a:solidFill>
                  <a:srgbClr val="00B0F0"/>
                </a:solidFill>
              </a:rPr>
              <a:t>T118</a:t>
            </a:r>
            <a:r>
              <a:rPr lang="en-GB" dirty="0"/>
              <a:t> exceptionally low, </a:t>
            </a:r>
            <a:r>
              <a:rPr lang="en-GB" dirty="0">
                <a:solidFill>
                  <a:srgbClr val="FF0000"/>
                </a:solidFill>
              </a:rPr>
              <a:t>T119</a:t>
            </a:r>
            <a:r>
              <a:rPr lang="en-GB" dirty="0"/>
              <a:t> rather normal</a:t>
            </a:r>
          </a:p>
          <a:p>
            <a:pPr marL="400050" indent="-400050">
              <a:buAutoNum type="romanLcParenBoth"/>
            </a:pPr>
            <a:r>
              <a:rPr lang="en-GB" dirty="0"/>
              <a:t>Difference present both inbound and inbound</a:t>
            </a:r>
          </a:p>
          <a:p>
            <a:pPr marL="400050" indent="-400050">
              <a:buAutoNum type="romanLcParenBoth"/>
            </a:pPr>
            <a:r>
              <a:rPr lang="en-GB" dirty="0"/>
              <a:t>Two large electron density peaks during </a:t>
            </a:r>
            <a:r>
              <a:rPr lang="en-GB" dirty="0">
                <a:solidFill>
                  <a:srgbClr val="00B0F0"/>
                </a:solidFill>
              </a:rPr>
              <a:t>T118</a:t>
            </a:r>
            <a:r>
              <a:rPr lang="en-GB" dirty="0"/>
              <a:t> </a:t>
            </a:r>
          </a:p>
          <a:p>
            <a:r>
              <a:rPr lang="en-GB" i="1" dirty="0"/>
              <a:t>Submitted paper is a case study which discusses these observations in the context of what is known to control the ionosphere of Titan </a:t>
            </a:r>
          </a:p>
          <a:p>
            <a:endParaRPr lang="en-GB" i="1" dirty="0"/>
          </a:p>
          <a:p>
            <a:endParaRPr lang="en-GB" i="1" dirty="0"/>
          </a:p>
          <a:p>
            <a:endParaRPr lang="en-GB" dirty="0"/>
          </a:p>
        </p:txBody>
      </p:sp>
      <p:pic>
        <p:nvPicPr>
          <p:cNvPr id="9" name="Picture 8">
            <a:extLst>
              <a:ext uri="{FF2B5EF4-FFF2-40B4-BE49-F238E27FC236}">
                <a16:creationId xmlns:a16="http://schemas.microsoft.com/office/drawing/2014/main" id="{7265D620-D40A-5349-9875-E62E1D8618FA}"/>
              </a:ext>
            </a:extLst>
          </p:cNvPr>
          <p:cNvPicPr>
            <a:picLocks noChangeAspect="1"/>
          </p:cNvPicPr>
          <p:nvPr/>
        </p:nvPicPr>
        <p:blipFill>
          <a:blip r:embed="rId2"/>
          <a:stretch>
            <a:fillRect/>
          </a:stretch>
        </p:blipFill>
        <p:spPr>
          <a:xfrm>
            <a:off x="787674" y="847300"/>
            <a:ext cx="7505039" cy="3416051"/>
          </a:xfrm>
          <a:prstGeom prst="rect">
            <a:avLst/>
          </a:prstGeom>
        </p:spPr>
      </p:pic>
      <p:pic>
        <p:nvPicPr>
          <p:cNvPr id="4" name="Picture 3">
            <a:extLst>
              <a:ext uri="{FF2B5EF4-FFF2-40B4-BE49-F238E27FC236}">
                <a16:creationId xmlns:a16="http://schemas.microsoft.com/office/drawing/2014/main" id="{5FEC171B-3EF9-784C-87DD-0C40B579C057}"/>
              </a:ext>
            </a:extLst>
          </p:cNvPr>
          <p:cNvPicPr>
            <a:picLocks noChangeAspect="1"/>
          </p:cNvPicPr>
          <p:nvPr/>
        </p:nvPicPr>
        <p:blipFill>
          <a:blip r:embed="rId3"/>
          <a:stretch>
            <a:fillRect/>
          </a:stretch>
        </p:blipFill>
        <p:spPr>
          <a:xfrm>
            <a:off x="5550010" y="5365411"/>
            <a:ext cx="3586224" cy="1380092"/>
          </a:xfrm>
          <a:prstGeom prst="rect">
            <a:avLst/>
          </a:prstGeom>
        </p:spPr>
      </p:pic>
    </p:spTree>
    <p:extLst>
      <p:ext uri="{BB962C8B-B14F-4D97-AF65-F5344CB8AC3E}">
        <p14:creationId xmlns:p14="http://schemas.microsoft.com/office/powerpoint/2010/main" val="24383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CC30044-C388-BC41-80B9-C4F2567B402B}"/>
              </a:ext>
            </a:extLst>
          </p:cNvPr>
          <p:cNvSpPr txBox="1">
            <a:spLocks/>
          </p:cNvSpPr>
          <p:nvPr/>
        </p:nvSpPr>
        <p:spPr>
          <a:xfrm>
            <a:off x="512984" y="1499067"/>
            <a:ext cx="3844329" cy="505253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Atmosphere of mainly N</a:t>
            </a:r>
            <a:r>
              <a:rPr lang="en-GB" baseline="-25000" dirty="0"/>
              <a:t>2</a:t>
            </a:r>
            <a:r>
              <a:rPr lang="en-GB" dirty="0"/>
              <a:t> and CH</a:t>
            </a:r>
            <a:r>
              <a:rPr lang="en-GB" baseline="-25000" dirty="0"/>
              <a:t>4</a:t>
            </a:r>
            <a:endParaRPr lang="en-GB" dirty="0">
              <a:solidFill>
                <a:srgbClr val="FF0000"/>
              </a:solidFill>
            </a:endParaRPr>
          </a:p>
          <a:p>
            <a:pPr marL="0" indent="0">
              <a:buNone/>
            </a:pPr>
            <a:r>
              <a:rPr lang="en-GB" dirty="0">
                <a:solidFill>
                  <a:srgbClr val="FF0000"/>
                </a:solidFill>
              </a:rPr>
              <a:t>Sources</a:t>
            </a:r>
            <a:r>
              <a:rPr lang="en-GB" dirty="0"/>
              <a:t> and </a:t>
            </a:r>
            <a:r>
              <a:rPr lang="en-GB" dirty="0">
                <a:solidFill>
                  <a:schemeClr val="accent1"/>
                </a:solidFill>
              </a:rPr>
              <a:t>sinks</a:t>
            </a:r>
            <a:r>
              <a:rPr lang="en-GB" dirty="0"/>
              <a:t> of ionosphere:</a:t>
            </a:r>
          </a:p>
          <a:p>
            <a:r>
              <a:rPr lang="en-GB" dirty="0"/>
              <a:t>Dayside: </a:t>
            </a:r>
            <a:r>
              <a:rPr lang="en-GB" dirty="0">
                <a:solidFill>
                  <a:srgbClr val="FF0000"/>
                </a:solidFill>
              </a:rPr>
              <a:t>photo-ionisation</a:t>
            </a:r>
            <a:r>
              <a:rPr lang="en-GB" dirty="0"/>
              <a:t> and </a:t>
            </a:r>
            <a:r>
              <a:rPr lang="en-GB" dirty="0">
                <a:solidFill>
                  <a:srgbClr val="FF0000"/>
                </a:solidFill>
              </a:rPr>
              <a:t>impact ionisation</a:t>
            </a:r>
            <a:r>
              <a:rPr lang="en-GB" dirty="0"/>
              <a:t> from magnetospheric particles, and </a:t>
            </a:r>
            <a:r>
              <a:rPr lang="en-GB" dirty="0">
                <a:solidFill>
                  <a:srgbClr val="FF0000"/>
                </a:solidFill>
              </a:rPr>
              <a:t>secondary electrons </a:t>
            </a:r>
            <a:r>
              <a:rPr lang="en-GB" dirty="0"/>
              <a:t>and</a:t>
            </a:r>
            <a:r>
              <a:rPr lang="en-GB" dirty="0">
                <a:solidFill>
                  <a:srgbClr val="FF0000"/>
                </a:solidFill>
              </a:rPr>
              <a:t> transport </a:t>
            </a:r>
            <a:r>
              <a:rPr lang="en-GB" dirty="0"/>
              <a:t>above ~1400 km</a:t>
            </a:r>
            <a:endParaRPr lang="en-GB" dirty="0">
              <a:solidFill>
                <a:srgbClr val="FF0000"/>
              </a:solidFill>
            </a:endParaRPr>
          </a:p>
          <a:p>
            <a:r>
              <a:rPr lang="en-GB" dirty="0"/>
              <a:t>Nightside:  </a:t>
            </a:r>
            <a:r>
              <a:rPr lang="en-GB" dirty="0">
                <a:solidFill>
                  <a:srgbClr val="FF0000"/>
                </a:solidFill>
              </a:rPr>
              <a:t>impact ionisation</a:t>
            </a:r>
            <a:r>
              <a:rPr lang="en-GB" dirty="0"/>
              <a:t> and </a:t>
            </a:r>
            <a:r>
              <a:rPr lang="en-GB" dirty="0">
                <a:solidFill>
                  <a:srgbClr val="FF0000"/>
                </a:solidFill>
              </a:rPr>
              <a:t>transport</a:t>
            </a:r>
            <a:r>
              <a:rPr lang="en-GB" dirty="0"/>
              <a:t> from dayside</a:t>
            </a:r>
          </a:p>
          <a:p>
            <a:r>
              <a:rPr lang="en-GB" dirty="0">
                <a:solidFill>
                  <a:schemeClr val="accent1"/>
                </a:solidFill>
              </a:rPr>
              <a:t>Electron dissociative recombination </a:t>
            </a:r>
          </a:p>
          <a:p>
            <a:r>
              <a:rPr lang="en-GB" dirty="0">
                <a:solidFill>
                  <a:schemeClr val="accent1"/>
                </a:solidFill>
              </a:rPr>
              <a:t>Ion-neutral chemistry</a:t>
            </a:r>
          </a:p>
          <a:p>
            <a:r>
              <a:rPr lang="en-GB" dirty="0"/>
              <a:t>Chemistry subsequently creates a wealth of different, heavy species</a:t>
            </a:r>
            <a:endParaRPr lang="en-GB" dirty="0">
              <a:solidFill>
                <a:schemeClr val="accent1"/>
              </a:solidFill>
            </a:endParaRPr>
          </a:p>
          <a:p>
            <a:r>
              <a:rPr lang="en-GB" dirty="0">
                <a:solidFill>
                  <a:schemeClr val="accent1"/>
                </a:solidFill>
              </a:rPr>
              <a:t>Attachment of electrons on dust and heavier particles</a:t>
            </a:r>
          </a:p>
          <a:p>
            <a:r>
              <a:rPr lang="en-GB" dirty="0"/>
              <a:t>HCNH</a:t>
            </a:r>
            <a:r>
              <a:rPr lang="en-GB" baseline="30000" dirty="0"/>
              <a:t>+</a:t>
            </a:r>
            <a:r>
              <a:rPr lang="en-GB" dirty="0"/>
              <a:t> and N</a:t>
            </a:r>
            <a:r>
              <a:rPr lang="en-GB" baseline="-25000" dirty="0"/>
              <a:t>2</a:t>
            </a:r>
            <a:r>
              <a:rPr lang="en-GB" baseline="30000" dirty="0"/>
              <a:t>+</a:t>
            </a:r>
            <a:r>
              <a:rPr lang="en-GB" dirty="0"/>
              <a:t> most abundant ions</a:t>
            </a:r>
          </a:p>
          <a:p>
            <a:pPr marL="0" indent="0">
              <a:buNone/>
            </a:pPr>
            <a:endParaRPr lang="en-GB" dirty="0"/>
          </a:p>
          <a:p>
            <a:r>
              <a:rPr lang="en-GB" dirty="0"/>
              <a:t>Chemically and dynamically (one of the) most complex in the solar system </a:t>
            </a:r>
          </a:p>
          <a:p>
            <a:r>
              <a:rPr lang="en-GB" dirty="0"/>
              <a:t>Hydrocarbon rich, heavy organic, positive and negative, molecular ions – factory for Titan’s haze</a:t>
            </a:r>
          </a:p>
          <a:p>
            <a:r>
              <a:rPr lang="en-GB" dirty="0"/>
              <a:t>Conditions similar to Earth before life evolved here</a:t>
            </a:r>
          </a:p>
          <a:p>
            <a:pPr marL="0" indent="0">
              <a:buNone/>
            </a:pPr>
            <a:endParaRPr lang="en-GB" dirty="0">
              <a:solidFill>
                <a:schemeClr val="accent1"/>
              </a:solidFill>
            </a:endParaRPr>
          </a:p>
          <a:p>
            <a:pPr marL="0" indent="0">
              <a:buNone/>
            </a:pPr>
            <a:endParaRPr lang="en-GB" dirty="0"/>
          </a:p>
        </p:txBody>
      </p:sp>
      <p:sp>
        <p:nvSpPr>
          <p:cNvPr id="5" name="Title 1">
            <a:extLst>
              <a:ext uri="{FF2B5EF4-FFF2-40B4-BE49-F238E27FC236}">
                <a16:creationId xmlns:a16="http://schemas.microsoft.com/office/drawing/2014/main" id="{AF304349-CF69-F649-9CAE-95CD991B4B85}"/>
              </a:ext>
            </a:extLst>
          </p:cNvPr>
          <p:cNvSpPr>
            <a:spLocks noGrp="1"/>
          </p:cNvSpPr>
          <p:nvPr>
            <p:ph type="title"/>
          </p:nvPr>
        </p:nvSpPr>
        <p:spPr>
          <a:xfrm>
            <a:off x="628651" y="173504"/>
            <a:ext cx="7886700" cy="1325563"/>
          </a:xfrm>
        </p:spPr>
        <p:txBody>
          <a:bodyPr/>
          <a:lstStyle/>
          <a:p>
            <a:r>
              <a:rPr lang="en-GB" dirty="0"/>
              <a:t>Titan’s ionosphere</a:t>
            </a:r>
          </a:p>
        </p:txBody>
      </p:sp>
      <p:pic>
        <p:nvPicPr>
          <p:cNvPr id="6" name="Picture 5">
            <a:extLst>
              <a:ext uri="{FF2B5EF4-FFF2-40B4-BE49-F238E27FC236}">
                <a16:creationId xmlns:a16="http://schemas.microsoft.com/office/drawing/2014/main" id="{CEFF466A-BE78-5747-8C9E-4B0EC82E9700}"/>
              </a:ext>
            </a:extLst>
          </p:cNvPr>
          <p:cNvPicPr>
            <a:picLocks noChangeAspect="1"/>
          </p:cNvPicPr>
          <p:nvPr/>
        </p:nvPicPr>
        <p:blipFill>
          <a:blip r:embed="rId2"/>
          <a:stretch>
            <a:fillRect/>
          </a:stretch>
        </p:blipFill>
        <p:spPr>
          <a:xfrm>
            <a:off x="5535327" y="1499067"/>
            <a:ext cx="3507727" cy="4187952"/>
          </a:xfrm>
          <a:prstGeom prst="rect">
            <a:avLst/>
          </a:prstGeom>
        </p:spPr>
      </p:pic>
      <p:sp>
        <p:nvSpPr>
          <p:cNvPr id="7" name="TextBox 6">
            <a:extLst>
              <a:ext uri="{FF2B5EF4-FFF2-40B4-BE49-F238E27FC236}">
                <a16:creationId xmlns:a16="http://schemas.microsoft.com/office/drawing/2014/main" id="{AC285F4A-4EF6-154E-90C6-5BAD26AD114C}"/>
              </a:ext>
            </a:extLst>
          </p:cNvPr>
          <p:cNvSpPr txBox="1"/>
          <p:nvPr/>
        </p:nvSpPr>
        <p:spPr>
          <a:xfrm>
            <a:off x="5535327" y="5623819"/>
            <a:ext cx="3762928" cy="246221"/>
          </a:xfrm>
          <a:prstGeom prst="rect">
            <a:avLst/>
          </a:prstGeom>
          <a:noFill/>
        </p:spPr>
        <p:txBody>
          <a:bodyPr wrap="square" rtlCol="0">
            <a:spAutoFit/>
          </a:bodyPr>
          <a:lstStyle/>
          <a:p>
            <a:r>
              <a:rPr lang="en-GB" sz="1000" dirty="0" err="1"/>
              <a:t>Shebanits</a:t>
            </a:r>
            <a:r>
              <a:rPr lang="en-GB" sz="1000" dirty="0"/>
              <a:t>, 2017 PhD thesis (adapted after Waite et al., 2007)</a:t>
            </a:r>
          </a:p>
        </p:txBody>
      </p:sp>
      <p:pic>
        <p:nvPicPr>
          <p:cNvPr id="2050" name="Picture 2" descr="Bildresultat för titan ionosphere structure">
            <a:extLst>
              <a:ext uri="{FF2B5EF4-FFF2-40B4-BE49-F238E27FC236}">
                <a16:creationId xmlns:a16="http://schemas.microsoft.com/office/drawing/2014/main" id="{08CCC13D-65D8-5744-A806-D1D7E8E39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751" y="0"/>
            <a:ext cx="1518249" cy="11339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wikimedia.org/wikipedia/commons/b/b7/Titan-Complex_%27Anti-greenhouse%27.jpg">
            <a:extLst>
              <a:ext uri="{FF2B5EF4-FFF2-40B4-BE49-F238E27FC236}">
                <a16:creationId xmlns:a16="http://schemas.microsoft.com/office/drawing/2014/main" id="{ED54375D-2F49-FA43-969B-C88560B8D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58894"/>
            <a:ext cx="9144000" cy="79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349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212D-D8C0-C34E-B573-5038E7C6CDF2}"/>
              </a:ext>
            </a:extLst>
          </p:cNvPr>
          <p:cNvSpPr>
            <a:spLocks noGrp="1"/>
          </p:cNvSpPr>
          <p:nvPr>
            <p:ph type="title"/>
          </p:nvPr>
        </p:nvSpPr>
        <p:spPr>
          <a:xfrm>
            <a:off x="621030" y="90806"/>
            <a:ext cx="7886700" cy="1325563"/>
          </a:xfrm>
        </p:spPr>
        <p:txBody>
          <a:bodyPr/>
          <a:lstStyle/>
          <a:p>
            <a:r>
              <a:rPr lang="en-GB" dirty="0"/>
              <a:t>Titan’s ionosphere</a:t>
            </a:r>
          </a:p>
        </p:txBody>
      </p:sp>
      <p:sp>
        <p:nvSpPr>
          <p:cNvPr id="6" name="TextBox 5">
            <a:extLst>
              <a:ext uri="{FF2B5EF4-FFF2-40B4-BE49-F238E27FC236}">
                <a16:creationId xmlns:a16="http://schemas.microsoft.com/office/drawing/2014/main" id="{BF6F7DB4-79EB-9B44-B789-6358EB63F0AD}"/>
              </a:ext>
            </a:extLst>
          </p:cNvPr>
          <p:cNvSpPr txBox="1"/>
          <p:nvPr/>
        </p:nvSpPr>
        <p:spPr>
          <a:xfrm>
            <a:off x="621029" y="948690"/>
            <a:ext cx="5132789" cy="5909310"/>
          </a:xfrm>
          <a:prstGeom prst="rect">
            <a:avLst/>
          </a:prstGeom>
          <a:noFill/>
        </p:spPr>
        <p:txBody>
          <a:bodyPr wrap="square" rtlCol="0">
            <a:spAutoFit/>
          </a:bodyPr>
          <a:lstStyle/>
          <a:p>
            <a:endParaRPr lang="en-GB" dirty="0"/>
          </a:p>
          <a:p>
            <a:r>
              <a:rPr lang="en-GB" dirty="0"/>
              <a:t>Some properties of the ionosphere:</a:t>
            </a:r>
          </a:p>
          <a:p>
            <a:pPr marL="285750" indent="-285750">
              <a:buFont typeface="Arial" panose="020B0604020202020204" pitchFamily="34" charset="0"/>
              <a:buChar char="•"/>
            </a:pPr>
            <a:r>
              <a:rPr lang="en-GB" dirty="0"/>
              <a:t>Altitude range: ~500-2500 km (R</a:t>
            </a:r>
            <a:r>
              <a:rPr lang="en-GB" baseline="-25000" dirty="0"/>
              <a:t>T</a:t>
            </a:r>
            <a:r>
              <a:rPr lang="en-GB" dirty="0"/>
              <a:t>=2575 km)</a:t>
            </a:r>
          </a:p>
          <a:p>
            <a:pPr marL="285750" indent="-285750">
              <a:buFont typeface="Arial" panose="020B0604020202020204" pitchFamily="34" charset="0"/>
              <a:buChar char="•"/>
            </a:pPr>
            <a:r>
              <a:rPr lang="en-GB" dirty="0"/>
              <a:t>Ionospheric peak at 950-1250 km</a:t>
            </a:r>
          </a:p>
          <a:p>
            <a:pPr marL="285750" indent="-285750">
              <a:buFont typeface="Arial" panose="020B0604020202020204" pitchFamily="34" charset="0"/>
              <a:buChar char="•"/>
            </a:pPr>
            <a:r>
              <a:rPr lang="en-GB" dirty="0"/>
              <a:t>Peak density of 500-4300 cm</a:t>
            </a:r>
            <a:r>
              <a:rPr lang="en-GB" baseline="30000" dirty="0"/>
              <a:t>-3</a:t>
            </a:r>
          </a:p>
          <a:p>
            <a:pPr marL="285750" indent="-285750">
              <a:buFont typeface="Arial" panose="020B0604020202020204" pitchFamily="34" charset="0"/>
              <a:buChar char="•"/>
            </a:pPr>
            <a:r>
              <a:rPr lang="en-GB" dirty="0"/>
              <a:t>Electron temperature of ~0.05 eV at the peak</a:t>
            </a:r>
          </a:p>
          <a:p>
            <a:endParaRPr lang="en-GB" dirty="0"/>
          </a:p>
          <a:p>
            <a:r>
              <a:rPr lang="en-GB" dirty="0"/>
              <a:t>(Some) variable factors controlling the ionosphere:</a:t>
            </a:r>
          </a:p>
          <a:p>
            <a:r>
              <a:rPr lang="en-GB" u="sng" dirty="0"/>
              <a:t>EUV and X-ray irradiance (0.1-100 nm)</a:t>
            </a:r>
          </a:p>
          <a:p>
            <a:pPr marL="742950" lvl="1" indent="-285750">
              <a:buFont typeface="Arial" panose="020B0604020202020204" pitchFamily="34" charset="0"/>
              <a:buChar char="•"/>
            </a:pPr>
            <a:r>
              <a:rPr lang="en-GB" dirty="0"/>
              <a:t>solar cycle</a:t>
            </a:r>
          </a:p>
          <a:p>
            <a:pPr marL="742950" lvl="1" indent="-285750">
              <a:buFont typeface="Arial" panose="020B0604020202020204" pitchFamily="34" charset="0"/>
              <a:buChar char="•"/>
            </a:pPr>
            <a:r>
              <a:rPr lang="en-GB" dirty="0"/>
              <a:t>SZA</a:t>
            </a:r>
          </a:p>
          <a:p>
            <a:pPr marL="742950" lvl="1" indent="-285750">
              <a:buFont typeface="Arial" panose="020B0604020202020204" pitchFamily="34" charset="0"/>
              <a:buChar char="•"/>
            </a:pPr>
            <a:r>
              <a:rPr lang="en-GB" dirty="0"/>
              <a:t>distance to the Sun</a:t>
            </a:r>
          </a:p>
          <a:p>
            <a:r>
              <a:rPr lang="en-GB" u="sng" dirty="0"/>
              <a:t>Magnetospheric conditions</a:t>
            </a:r>
          </a:p>
          <a:p>
            <a:pPr marL="742950" lvl="1" indent="-285750">
              <a:buFont typeface="Arial" panose="020B0604020202020204" pitchFamily="34" charset="0"/>
              <a:buChar char="•"/>
            </a:pPr>
            <a:r>
              <a:rPr lang="en-GB" dirty="0"/>
              <a:t>lobe/sheet/other</a:t>
            </a:r>
          </a:p>
          <a:p>
            <a:pPr marL="742950" lvl="1" indent="-285750">
              <a:buFont typeface="Arial" panose="020B0604020202020204" pitchFamily="34" charset="0"/>
              <a:buChar char="•"/>
            </a:pPr>
            <a:r>
              <a:rPr lang="en-GB" dirty="0"/>
              <a:t>ion and electron energy and flux</a:t>
            </a:r>
          </a:p>
          <a:p>
            <a:pPr marL="742950" lvl="1" indent="-285750">
              <a:buFont typeface="Arial" panose="020B0604020202020204" pitchFamily="34" charset="0"/>
              <a:buChar char="•"/>
            </a:pPr>
            <a:r>
              <a:rPr lang="en-GB" dirty="0"/>
              <a:t>Saturn local time</a:t>
            </a:r>
          </a:p>
          <a:p>
            <a:pPr marL="742950" lvl="1" indent="-285750">
              <a:buFont typeface="Arial" panose="020B0604020202020204" pitchFamily="34" charset="0"/>
              <a:buChar char="•"/>
            </a:pPr>
            <a:r>
              <a:rPr lang="en-GB" dirty="0"/>
              <a:t>magnetic field orientation</a:t>
            </a:r>
          </a:p>
          <a:p>
            <a:r>
              <a:rPr lang="en-GB" u="sng" dirty="0"/>
              <a:t>Neutral atmospheric background</a:t>
            </a:r>
          </a:p>
          <a:p>
            <a:pPr marL="742950" lvl="1" indent="-285750">
              <a:buFont typeface="Arial" panose="020B0604020202020204" pitchFamily="34" charset="0"/>
              <a:buChar char="•"/>
            </a:pPr>
            <a:r>
              <a:rPr lang="en-GB" dirty="0"/>
              <a:t>density and composition</a:t>
            </a:r>
          </a:p>
          <a:p>
            <a:pPr marL="742950" lvl="1" indent="-285750">
              <a:buFont typeface="Arial" panose="020B0604020202020204" pitchFamily="34" charset="0"/>
              <a:buChar char="•"/>
            </a:pPr>
            <a:r>
              <a:rPr lang="en-GB" dirty="0"/>
              <a:t>gravity waves</a:t>
            </a:r>
          </a:p>
          <a:p>
            <a:pPr marL="742950" lvl="1" indent="-285750">
              <a:buFont typeface="Arial" panose="020B0604020202020204" pitchFamily="34" charset="0"/>
              <a:buChar char="•"/>
            </a:pPr>
            <a:r>
              <a:rPr lang="en-GB" dirty="0"/>
              <a:t>neutral winds – dawn/dusk</a:t>
            </a:r>
          </a:p>
        </p:txBody>
      </p:sp>
      <p:pic>
        <p:nvPicPr>
          <p:cNvPr id="8" name="Picture 7">
            <a:extLst>
              <a:ext uri="{FF2B5EF4-FFF2-40B4-BE49-F238E27FC236}">
                <a16:creationId xmlns:a16="http://schemas.microsoft.com/office/drawing/2014/main" id="{61DF0DB5-98C0-E045-847B-44FC1F2F5F2B}"/>
              </a:ext>
            </a:extLst>
          </p:cNvPr>
          <p:cNvPicPr>
            <a:picLocks noChangeAspect="1"/>
          </p:cNvPicPr>
          <p:nvPr/>
        </p:nvPicPr>
        <p:blipFill>
          <a:blip r:embed="rId2"/>
          <a:stretch>
            <a:fillRect/>
          </a:stretch>
        </p:blipFill>
        <p:spPr>
          <a:xfrm>
            <a:off x="6028765" y="1185672"/>
            <a:ext cx="2658035" cy="5172987"/>
          </a:xfrm>
          <a:prstGeom prst="rect">
            <a:avLst/>
          </a:prstGeom>
        </p:spPr>
      </p:pic>
      <p:sp>
        <p:nvSpPr>
          <p:cNvPr id="10" name="TextBox 9">
            <a:extLst>
              <a:ext uri="{FF2B5EF4-FFF2-40B4-BE49-F238E27FC236}">
                <a16:creationId xmlns:a16="http://schemas.microsoft.com/office/drawing/2014/main" id="{082072EF-DDDA-7A49-A5C7-B8C678906B68}"/>
              </a:ext>
            </a:extLst>
          </p:cNvPr>
          <p:cNvSpPr txBox="1"/>
          <p:nvPr/>
        </p:nvSpPr>
        <p:spPr>
          <a:xfrm>
            <a:off x="6460236" y="6358659"/>
            <a:ext cx="1344168" cy="276999"/>
          </a:xfrm>
          <a:prstGeom prst="rect">
            <a:avLst/>
          </a:prstGeom>
          <a:noFill/>
        </p:spPr>
        <p:txBody>
          <a:bodyPr wrap="square" rtlCol="0">
            <a:spAutoFit/>
          </a:bodyPr>
          <a:lstStyle/>
          <a:p>
            <a:r>
              <a:rPr lang="en-GB" sz="1200" dirty="0"/>
              <a:t>Edberg et al., 2015</a:t>
            </a:r>
          </a:p>
        </p:txBody>
      </p:sp>
      <p:sp>
        <p:nvSpPr>
          <p:cNvPr id="9" name="TextBox 8">
            <a:extLst>
              <a:ext uri="{FF2B5EF4-FFF2-40B4-BE49-F238E27FC236}">
                <a16:creationId xmlns:a16="http://schemas.microsoft.com/office/drawing/2014/main" id="{ABDCAA56-B716-9244-B8C9-863B44BE0BDA}"/>
              </a:ext>
            </a:extLst>
          </p:cNvPr>
          <p:cNvSpPr txBox="1"/>
          <p:nvPr/>
        </p:nvSpPr>
        <p:spPr>
          <a:xfrm>
            <a:off x="6207835" y="816340"/>
            <a:ext cx="2478965" cy="369332"/>
          </a:xfrm>
          <a:prstGeom prst="rect">
            <a:avLst/>
          </a:prstGeom>
          <a:noFill/>
        </p:spPr>
        <p:txBody>
          <a:bodyPr wrap="square" rtlCol="0">
            <a:spAutoFit/>
          </a:bodyPr>
          <a:lstStyle/>
          <a:p>
            <a:r>
              <a:rPr lang="en-GB" dirty="0"/>
              <a:t>Electron density maps</a:t>
            </a:r>
          </a:p>
        </p:txBody>
      </p:sp>
    </p:spTree>
    <p:extLst>
      <p:ext uri="{BB962C8B-B14F-4D97-AF65-F5344CB8AC3E}">
        <p14:creationId xmlns:p14="http://schemas.microsoft.com/office/powerpoint/2010/main" val="35826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9E63-5BAA-6043-81A5-9D85AB9F9CC9}"/>
              </a:ext>
            </a:extLst>
          </p:cNvPr>
          <p:cNvSpPr>
            <a:spLocks noGrp="1"/>
          </p:cNvSpPr>
          <p:nvPr>
            <p:ph type="title"/>
          </p:nvPr>
        </p:nvSpPr>
        <p:spPr/>
        <p:txBody>
          <a:bodyPr/>
          <a:lstStyle/>
          <a:p>
            <a:r>
              <a:rPr lang="en-GB" dirty="0"/>
              <a:t>Cassini measurements</a:t>
            </a:r>
          </a:p>
        </p:txBody>
      </p:sp>
      <p:pic>
        <p:nvPicPr>
          <p:cNvPr id="4" name="Picture 3">
            <a:extLst>
              <a:ext uri="{FF2B5EF4-FFF2-40B4-BE49-F238E27FC236}">
                <a16:creationId xmlns:a16="http://schemas.microsoft.com/office/drawing/2014/main" id="{84DDF31A-5E98-FA4E-ABB3-407351ADE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64" y="1423251"/>
            <a:ext cx="5459616" cy="5198039"/>
          </a:xfrm>
          <a:prstGeom prst="rect">
            <a:avLst/>
          </a:prstGeom>
        </p:spPr>
      </p:pic>
      <p:sp>
        <p:nvSpPr>
          <p:cNvPr id="5" name="TextBox 4">
            <a:extLst>
              <a:ext uri="{FF2B5EF4-FFF2-40B4-BE49-F238E27FC236}">
                <a16:creationId xmlns:a16="http://schemas.microsoft.com/office/drawing/2014/main" id="{A172A46F-51F9-7643-AC38-3FBA9AC3CE4F}"/>
              </a:ext>
            </a:extLst>
          </p:cNvPr>
          <p:cNvSpPr txBox="1"/>
          <p:nvPr/>
        </p:nvSpPr>
        <p:spPr>
          <a:xfrm>
            <a:off x="5745480" y="1592579"/>
            <a:ext cx="3398520" cy="3785652"/>
          </a:xfrm>
          <a:prstGeom prst="rect">
            <a:avLst/>
          </a:prstGeom>
          <a:noFill/>
        </p:spPr>
        <p:txBody>
          <a:bodyPr wrap="square" rtlCol="0">
            <a:spAutoFit/>
          </a:bodyPr>
          <a:lstStyle/>
          <a:p>
            <a:pPr marL="285750" indent="-285750">
              <a:buFont typeface="Arial" charset="0"/>
              <a:buChar char="•"/>
            </a:pPr>
            <a:r>
              <a:rPr lang="en-US" sz="1600" dirty="0"/>
              <a:t>127 flybys by Cassini over 13 years</a:t>
            </a:r>
          </a:p>
          <a:p>
            <a:endParaRPr lang="en-US" sz="1600" dirty="0"/>
          </a:p>
          <a:p>
            <a:pPr marL="285750" indent="-285750">
              <a:buFont typeface="Arial" charset="0"/>
              <a:buChar char="•"/>
            </a:pPr>
            <a:r>
              <a:rPr lang="en-US" sz="1600" dirty="0"/>
              <a:t>Quite diverse flyby geometry </a:t>
            </a:r>
            <a:r>
              <a:rPr lang="en-US" sz="1600" dirty="0" err="1"/>
              <a:t>wrt</a:t>
            </a:r>
            <a:r>
              <a:rPr lang="en-US" sz="1600" dirty="0"/>
              <a:t>. ram/wake, day/nightside, C/A, Saturn Local time, SZA profile</a:t>
            </a:r>
          </a:p>
          <a:p>
            <a:endParaRPr lang="en-US" sz="1600" dirty="0"/>
          </a:p>
          <a:p>
            <a:pPr marL="285750" indent="-285750">
              <a:buFont typeface="Arial" charset="0"/>
              <a:buChar char="•"/>
            </a:pPr>
            <a:r>
              <a:rPr lang="en-US" sz="1600" dirty="0"/>
              <a:t>~1/3 of a Saturn year, more than solar cycle: solar EUV conditions have varied, </a:t>
            </a:r>
            <a:r>
              <a:rPr lang="en-US" sz="1600" dirty="0" err="1"/>
              <a:t>R</a:t>
            </a:r>
            <a:r>
              <a:rPr lang="en-US" sz="1600" baseline="-25000" dirty="0" err="1"/>
              <a:t>sun</a:t>
            </a:r>
            <a:r>
              <a:rPr lang="en-US" sz="1600" baseline="-25000" dirty="0"/>
              <a:t> </a:t>
            </a:r>
            <a:r>
              <a:rPr lang="en-US" sz="1600" dirty="0"/>
              <a:t>= 9-10 AU.</a:t>
            </a:r>
          </a:p>
          <a:p>
            <a:endParaRPr lang="en-US" sz="1600" dirty="0"/>
          </a:p>
          <a:p>
            <a:pPr marL="285750" indent="-285750">
              <a:buFont typeface="Arial" charset="0"/>
              <a:buChar char="•"/>
            </a:pPr>
            <a:r>
              <a:rPr lang="en-US" sz="1600" dirty="0"/>
              <a:t>RPWS/LP (and MAG) measurements from most  of these</a:t>
            </a:r>
          </a:p>
          <a:p>
            <a:endParaRPr lang="en-US" sz="1600" dirty="0"/>
          </a:p>
          <a:p>
            <a:pPr marL="285750" indent="-285750">
              <a:buFont typeface="Arial" charset="0"/>
              <a:buChar char="•"/>
            </a:pPr>
            <a:r>
              <a:rPr lang="en-US" sz="1600" dirty="0"/>
              <a:t>CAPS from ~first half of mission</a:t>
            </a:r>
          </a:p>
          <a:p>
            <a:endParaRPr lang="en-US" sz="1600" dirty="0"/>
          </a:p>
        </p:txBody>
      </p:sp>
    </p:spTree>
    <p:extLst>
      <p:ext uri="{BB962C8B-B14F-4D97-AF65-F5344CB8AC3E}">
        <p14:creationId xmlns:p14="http://schemas.microsoft.com/office/powerpoint/2010/main" val="326782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EFBF-37B6-4B46-A0B6-8FAB8D6E73ED}"/>
              </a:ext>
            </a:extLst>
          </p:cNvPr>
          <p:cNvSpPr>
            <a:spLocks noGrp="1"/>
          </p:cNvSpPr>
          <p:nvPr>
            <p:ph type="title"/>
          </p:nvPr>
        </p:nvSpPr>
        <p:spPr>
          <a:xfrm>
            <a:off x="647558" y="695458"/>
            <a:ext cx="5753242" cy="1325563"/>
          </a:xfrm>
        </p:spPr>
        <p:txBody>
          <a:bodyPr/>
          <a:lstStyle/>
          <a:p>
            <a:r>
              <a:rPr lang="en-GB" dirty="0"/>
              <a:t>Solar cycle dependence</a:t>
            </a:r>
          </a:p>
        </p:txBody>
      </p:sp>
      <p:pic>
        <p:nvPicPr>
          <p:cNvPr id="5" name="Picture 4">
            <a:extLst>
              <a:ext uri="{FF2B5EF4-FFF2-40B4-BE49-F238E27FC236}">
                <a16:creationId xmlns:a16="http://schemas.microsoft.com/office/drawing/2014/main" id="{E1E473E0-E110-0C43-8109-24D9589A633B}"/>
              </a:ext>
            </a:extLst>
          </p:cNvPr>
          <p:cNvPicPr>
            <a:picLocks noChangeAspect="1"/>
          </p:cNvPicPr>
          <p:nvPr/>
        </p:nvPicPr>
        <p:blipFill>
          <a:blip r:embed="rId2"/>
          <a:stretch>
            <a:fillRect/>
          </a:stretch>
        </p:blipFill>
        <p:spPr>
          <a:xfrm>
            <a:off x="182880" y="3977704"/>
            <a:ext cx="4922520" cy="2208752"/>
          </a:xfrm>
          <a:prstGeom prst="rect">
            <a:avLst/>
          </a:prstGeom>
        </p:spPr>
      </p:pic>
      <p:grpSp>
        <p:nvGrpSpPr>
          <p:cNvPr id="6" name="Group 5">
            <a:extLst>
              <a:ext uri="{FF2B5EF4-FFF2-40B4-BE49-F238E27FC236}">
                <a16:creationId xmlns:a16="http://schemas.microsoft.com/office/drawing/2014/main" id="{54C3D25F-066B-B240-AA7A-C215EC9C5309}"/>
              </a:ext>
            </a:extLst>
          </p:cNvPr>
          <p:cNvGrpSpPr/>
          <p:nvPr/>
        </p:nvGrpSpPr>
        <p:grpSpPr>
          <a:xfrm>
            <a:off x="416112" y="2342162"/>
            <a:ext cx="4789383" cy="1407879"/>
            <a:chOff x="2420661" y="0"/>
            <a:chExt cx="4332183" cy="1154998"/>
          </a:xfrm>
        </p:grpSpPr>
        <p:pic>
          <p:nvPicPr>
            <p:cNvPr id="7" name="Picture 6">
              <a:extLst>
                <a:ext uri="{FF2B5EF4-FFF2-40B4-BE49-F238E27FC236}">
                  <a16:creationId xmlns:a16="http://schemas.microsoft.com/office/drawing/2014/main" id="{10A9345A-AD9A-664D-BD0F-843FE6F67BB0}"/>
                </a:ext>
              </a:extLst>
            </p:cNvPr>
            <p:cNvPicPr>
              <a:picLocks noChangeAspect="1"/>
            </p:cNvPicPr>
            <p:nvPr/>
          </p:nvPicPr>
          <p:blipFill rotWithShape="1">
            <a:blip r:embed="rId3"/>
            <a:srcRect b="87000"/>
            <a:stretch/>
          </p:blipFill>
          <p:spPr>
            <a:xfrm>
              <a:off x="2420661" y="0"/>
              <a:ext cx="4302677" cy="891540"/>
            </a:xfrm>
            <a:prstGeom prst="rect">
              <a:avLst/>
            </a:prstGeom>
          </p:spPr>
        </p:pic>
        <p:pic>
          <p:nvPicPr>
            <p:cNvPr id="8" name="Picture 7">
              <a:extLst>
                <a:ext uri="{FF2B5EF4-FFF2-40B4-BE49-F238E27FC236}">
                  <a16:creationId xmlns:a16="http://schemas.microsoft.com/office/drawing/2014/main" id="{5ADC34FF-F3E3-B74B-AC0D-7698B5FB3F1D}"/>
                </a:ext>
              </a:extLst>
            </p:cNvPr>
            <p:cNvPicPr>
              <a:picLocks noChangeAspect="1"/>
            </p:cNvPicPr>
            <p:nvPr/>
          </p:nvPicPr>
          <p:blipFill rotWithShape="1">
            <a:blip r:embed="rId3"/>
            <a:srcRect l="1063" t="95961" r="-1063"/>
            <a:stretch/>
          </p:blipFill>
          <p:spPr>
            <a:xfrm>
              <a:off x="2450167" y="877999"/>
              <a:ext cx="4302677" cy="276999"/>
            </a:xfrm>
            <a:prstGeom prst="rect">
              <a:avLst/>
            </a:prstGeom>
          </p:spPr>
        </p:pic>
      </p:grpSp>
      <p:sp>
        <p:nvSpPr>
          <p:cNvPr id="9" name="TextBox 8">
            <a:extLst>
              <a:ext uri="{FF2B5EF4-FFF2-40B4-BE49-F238E27FC236}">
                <a16:creationId xmlns:a16="http://schemas.microsoft.com/office/drawing/2014/main" id="{545F1B6A-8663-234B-9D76-F0D716A11059}"/>
              </a:ext>
            </a:extLst>
          </p:cNvPr>
          <p:cNvSpPr txBox="1"/>
          <p:nvPr/>
        </p:nvSpPr>
        <p:spPr>
          <a:xfrm>
            <a:off x="416112" y="6047956"/>
            <a:ext cx="1338639" cy="276999"/>
          </a:xfrm>
          <a:prstGeom prst="rect">
            <a:avLst/>
          </a:prstGeom>
          <a:noFill/>
        </p:spPr>
        <p:txBody>
          <a:bodyPr wrap="square" rtlCol="0">
            <a:spAutoFit/>
          </a:bodyPr>
          <a:lstStyle/>
          <a:p>
            <a:r>
              <a:rPr lang="en-GB" sz="1200" dirty="0"/>
              <a:t>Edberg et al., 2013</a:t>
            </a:r>
          </a:p>
        </p:txBody>
      </p:sp>
      <p:sp>
        <p:nvSpPr>
          <p:cNvPr id="3" name="TextBox 2">
            <a:extLst>
              <a:ext uri="{FF2B5EF4-FFF2-40B4-BE49-F238E27FC236}">
                <a16:creationId xmlns:a16="http://schemas.microsoft.com/office/drawing/2014/main" id="{5FDB72E6-CB27-2242-9CBC-6293E1B0676F}"/>
              </a:ext>
            </a:extLst>
          </p:cNvPr>
          <p:cNvSpPr txBox="1"/>
          <p:nvPr/>
        </p:nvSpPr>
        <p:spPr>
          <a:xfrm>
            <a:off x="5368563" y="2342162"/>
            <a:ext cx="3508018" cy="1754326"/>
          </a:xfrm>
          <a:prstGeom prst="rect">
            <a:avLst/>
          </a:prstGeom>
          <a:noFill/>
        </p:spPr>
        <p:txBody>
          <a:bodyPr wrap="square" rtlCol="0">
            <a:spAutoFit/>
          </a:bodyPr>
          <a:lstStyle/>
          <a:p>
            <a:pPr marL="285750" indent="-285750">
              <a:buFont typeface="Arial" panose="020B0604020202020204" pitchFamily="34" charset="0"/>
              <a:buChar char="•"/>
            </a:pPr>
            <a:r>
              <a:rPr lang="en-GB" dirty="0"/>
              <a:t>Measurements from more than a solar cycle</a:t>
            </a:r>
          </a:p>
          <a:p>
            <a:pPr marL="285750" indent="-285750">
              <a:buFont typeface="Arial" panose="020B0604020202020204" pitchFamily="34" charset="0"/>
              <a:buChar char="•"/>
            </a:pPr>
            <a:r>
              <a:rPr lang="en-GB" dirty="0"/>
              <a:t>Peak density increases with decreasing SZA</a:t>
            </a:r>
          </a:p>
          <a:p>
            <a:pPr marL="285750" indent="-285750">
              <a:buFont typeface="Arial" panose="020B0604020202020204" pitchFamily="34" charset="0"/>
              <a:buChar char="•"/>
            </a:pPr>
            <a:r>
              <a:rPr lang="en-GB" dirty="0"/>
              <a:t>Altitude of ionospheric peak varies with solar cycle and SZA</a:t>
            </a:r>
          </a:p>
        </p:txBody>
      </p:sp>
    </p:spTree>
    <p:extLst>
      <p:ext uri="{BB962C8B-B14F-4D97-AF65-F5344CB8AC3E}">
        <p14:creationId xmlns:p14="http://schemas.microsoft.com/office/powerpoint/2010/main" val="3960209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EFBF-37B6-4B46-A0B6-8FAB8D6E73ED}"/>
              </a:ext>
            </a:extLst>
          </p:cNvPr>
          <p:cNvSpPr>
            <a:spLocks noGrp="1"/>
          </p:cNvSpPr>
          <p:nvPr>
            <p:ph type="title"/>
          </p:nvPr>
        </p:nvSpPr>
        <p:spPr>
          <a:xfrm>
            <a:off x="628650" y="365126"/>
            <a:ext cx="4293870" cy="1325563"/>
          </a:xfrm>
        </p:spPr>
        <p:txBody>
          <a:bodyPr/>
          <a:lstStyle/>
          <a:p>
            <a:r>
              <a:rPr lang="en-GB" dirty="0"/>
              <a:t>EUV dependence</a:t>
            </a:r>
          </a:p>
        </p:txBody>
      </p:sp>
      <p:pic>
        <p:nvPicPr>
          <p:cNvPr id="4" name="Picture 3">
            <a:extLst>
              <a:ext uri="{FF2B5EF4-FFF2-40B4-BE49-F238E27FC236}">
                <a16:creationId xmlns:a16="http://schemas.microsoft.com/office/drawing/2014/main" id="{847EE473-65C7-ED4D-890C-F8108A2B344E}"/>
              </a:ext>
            </a:extLst>
          </p:cNvPr>
          <p:cNvPicPr>
            <a:picLocks noChangeAspect="1"/>
          </p:cNvPicPr>
          <p:nvPr/>
        </p:nvPicPr>
        <p:blipFill>
          <a:blip r:embed="rId2"/>
          <a:stretch>
            <a:fillRect/>
          </a:stretch>
        </p:blipFill>
        <p:spPr>
          <a:xfrm>
            <a:off x="225338" y="1755283"/>
            <a:ext cx="3752301" cy="4712712"/>
          </a:xfrm>
          <a:prstGeom prst="rect">
            <a:avLst/>
          </a:prstGeom>
        </p:spPr>
      </p:pic>
      <p:sp>
        <p:nvSpPr>
          <p:cNvPr id="9" name="TextBox 8">
            <a:extLst>
              <a:ext uri="{FF2B5EF4-FFF2-40B4-BE49-F238E27FC236}">
                <a16:creationId xmlns:a16="http://schemas.microsoft.com/office/drawing/2014/main" id="{545F1B6A-8663-234B-9D76-F0D716A11059}"/>
              </a:ext>
            </a:extLst>
          </p:cNvPr>
          <p:cNvSpPr txBox="1"/>
          <p:nvPr/>
        </p:nvSpPr>
        <p:spPr>
          <a:xfrm>
            <a:off x="595395" y="6467995"/>
            <a:ext cx="1338639" cy="276999"/>
          </a:xfrm>
          <a:prstGeom prst="rect">
            <a:avLst/>
          </a:prstGeom>
          <a:noFill/>
        </p:spPr>
        <p:txBody>
          <a:bodyPr wrap="square" rtlCol="0">
            <a:spAutoFit/>
          </a:bodyPr>
          <a:lstStyle/>
          <a:p>
            <a:r>
              <a:rPr lang="en-GB" sz="1200" dirty="0"/>
              <a:t>Edberg et al., 2013</a:t>
            </a:r>
          </a:p>
        </p:txBody>
      </p:sp>
      <p:sp>
        <p:nvSpPr>
          <p:cNvPr id="11" name="Rectangle 10">
            <a:extLst>
              <a:ext uri="{FF2B5EF4-FFF2-40B4-BE49-F238E27FC236}">
                <a16:creationId xmlns:a16="http://schemas.microsoft.com/office/drawing/2014/main" id="{B0E63D33-BDEC-3147-818F-827050CA28AB}"/>
              </a:ext>
            </a:extLst>
          </p:cNvPr>
          <p:cNvSpPr/>
          <p:nvPr/>
        </p:nvSpPr>
        <p:spPr>
          <a:xfrm>
            <a:off x="4330231" y="1608979"/>
            <a:ext cx="4228553" cy="4770537"/>
          </a:xfrm>
          <a:prstGeom prst="rect">
            <a:avLst/>
          </a:prstGeom>
        </p:spPr>
        <p:txBody>
          <a:bodyPr wrap="square">
            <a:spAutoFit/>
          </a:bodyPr>
          <a:lstStyle/>
          <a:p>
            <a:pPr>
              <a:buFont typeface="Arial"/>
              <a:buChar char="•"/>
            </a:pPr>
            <a:r>
              <a:rPr lang="en-GB" sz="1600" dirty="0"/>
              <a:t> According to Chapman theory the density N</a:t>
            </a:r>
            <a:r>
              <a:rPr lang="en-GB" sz="1600" baseline="-25000" dirty="0"/>
              <a:t>e</a:t>
            </a:r>
            <a:r>
              <a:rPr lang="en-GB" sz="1600" dirty="0"/>
              <a:t> </a:t>
            </a:r>
            <a:r>
              <a:rPr lang="en-US" sz="1600" dirty="0"/>
              <a:t>∝ </a:t>
            </a:r>
            <a:r>
              <a:rPr lang="en-US" sz="1600" dirty="0" err="1"/>
              <a:t>F</a:t>
            </a:r>
            <a:r>
              <a:rPr lang="en-US" sz="1600" baseline="-25000" dirty="0" err="1"/>
              <a:t>e</a:t>
            </a:r>
            <a:r>
              <a:rPr lang="en-US" sz="1600" baseline="30000" dirty="0" err="1"/>
              <a:t>k</a:t>
            </a:r>
            <a:r>
              <a:rPr lang="en-US" sz="1600" dirty="0"/>
              <a:t>, where F</a:t>
            </a:r>
            <a:r>
              <a:rPr lang="en-US" sz="1600" baseline="-25000" dirty="0"/>
              <a:t>e</a:t>
            </a:r>
            <a:r>
              <a:rPr lang="en-US" sz="1600" dirty="0"/>
              <a:t> is the </a:t>
            </a:r>
            <a:r>
              <a:rPr lang="en-US" sz="1600" dirty="0" err="1"/>
              <a:t>ionising</a:t>
            </a:r>
            <a:r>
              <a:rPr lang="en-US" sz="1600" dirty="0"/>
              <a:t> flux and k=0.5. We get 0.54.</a:t>
            </a:r>
          </a:p>
          <a:p>
            <a:endParaRPr lang="en-US" sz="1600" dirty="0"/>
          </a:p>
          <a:p>
            <a:pPr>
              <a:buFont typeface="Arial"/>
              <a:buChar char="•"/>
            </a:pPr>
            <a:r>
              <a:rPr lang="en-US" sz="1600" dirty="0"/>
              <a:t> Data normalized to a common SZA</a:t>
            </a:r>
          </a:p>
          <a:p>
            <a:endParaRPr lang="en-US" sz="1600" dirty="0"/>
          </a:p>
          <a:p>
            <a:pPr>
              <a:buFont typeface="Arial"/>
              <a:buChar char="•"/>
            </a:pPr>
            <a:r>
              <a:rPr lang="en-US" sz="1600" dirty="0"/>
              <a:t> Several assumptions violated: plane stratified  ionosphere, monochromatic radiation, single neutral, a single ion species absorbing the flux, isothermal ionosphere.</a:t>
            </a:r>
          </a:p>
          <a:p>
            <a:endParaRPr lang="en-US" sz="1600" dirty="0"/>
          </a:p>
          <a:p>
            <a:pPr>
              <a:buFont typeface="Arial"/>
              <a:buChar char="•"/>
            </a:pPr>
            <a:r>
              <a:rPr lang="en-US" sz="1600" dirty="0"/>
              <a:t> Similar to Mars (k=0.47) (</a:t>
            </a:r>
            <a:r>
              <a:rPr lang="en-US" sz="1600" dirty="0" err="1"/>
              <a:t>Girazian</a:t>
            </a:r>
            <a:r>
              <a:rPr lang="en-US" sz="1600" dirty="0"/>
              <a:t> and Withers, 2013)</a:t>
            </a:r>
          </a:p>
          <a:p>
            <a:pPr>
              <a:buFont typeface="Arial"/>
              <a:buChar char="•"/>
            </a:pPr>
            <a:endParaRPr lang="en-US" sz="1600" dirty="0"/>
          </a:p>
          <a:p>
            <a:pPr>
              <a:buFont typeface="Arial"/>
              <a:buChar char="•"/>
            </a:pPr>
            <a:endParaRPr lang="en-US" sz="1600" dirty="0"/>
          </a:p>
          <a:p>
            <a:pPr>
              <a:buFont typeface="Arial"/>
              <a:buChar char="•"/>
            </a:pPr>
            <a:endParaRPr lang="en-US" sz="1600" dirty="0"/>
          </a:p>
          <a:p>
            <a:endParaRPr lang="en-US" sz="1600" dirty="0"/>
          </a:p>
          <a:p>
            <a:pPr>
              <a:buFont typeface="Arial"/>
              <a:buChar char="•"/>
            </a:pPr>
            <a:r>
              <a:rPr lang="en-US" sz="1600" dirty="0"/>
              <a:t> During previous solar max the peak density at Titan could have been as high as 6500 cm</a:t>
            </a:r>
            <a:r>
              <a:rPr lang="en-US" sz="1600" baseline="30000" dirty="0"/>
              <a:t>-3</a:t>
            </a:r>
            <a:endParaRPr lang="en-GB" sz="1600" dirty="0"/>
          </a:p>
        </p:txBody>
      </p:sp>
      <p:pic>
        <p:nvPicPr>
          <p:cNvPr id="12" name="Picture 11">
            <a:extLst>
              <a:ext uri="{FF2B5EF4-FFF2-40B4-BE49-F238E27FC236}">
                <a16:creationId xmlns:a16="http://schemas.microsoft.com/office/drawing/2014/main" id="{6DDDE1C1-97FA-CE45-AEA2-F043ED51BCE8}"/>
              </a:ext>
            </a:extLst>
          </p:cNvPr>
          <p:cNvPicPr>
            <a:picLocks noChangeAspect="1"/>
          </p:cNvPicPr>
          <p:nvPr/>
        </p:nvPicPr>
        <p:blipFill>
          <a:blip r:embed="rId3"/>
          <a:stretch>
            <a:fillRect/>
          </a:stretch>
        </p:blipFill>
        <p:spPr>
          <a:xfrm>
            <a:off x="5270307" y="4676182"/>
            <a:ext cx="3203321" cy="1117543"/>
          </a:xfrm>
          <a:prstGeom prst="rect">
            <a:avLst/>
          </a:prstGeom>
        </p:spPr>
      </p:pic>
      <p:sp>
        <p:nvSpPr>
          <p:cNvPr id="13" name="TextBox 12">
            <a:extLst>
              <a:ext uri="{FF2B5EF4-FFF2-40B4-BE49-F238E27FC236}">
                <a16:creationId xmlns:a16="http://schemas.microsoft.com/office/drawing/2014/main" id="{023BAB34-FE50-9842-9883-DFD9A7FCF20E}"/>
              </a:ext>
            </a:extLst>
          </p:cNvPr>
          <p:cNvSpPr txBox="1"/>
          <p:nvPr/>
        </p:nvSpPr>
        <p:spPr>
          <a:xfrm>
            <a:off x="5270307" y="-430590"/>
            <a:ext cx="3784238" cy="369332"/>
          </a:xfrm>
          <a:prstGeom prst="rect">
            <a:avLst/>
          </a:prstGeom>
          <a:noFill/>
        </p:spPr>
        <p:txBody>
          <a:bodyPr wrap="square" rtlCol="0">
            <a:spAutoFit/>
          </a:bodyPr>
          <a:lstStyle/>
          <a:p>
            <a:r>
              <a:rPr lang="en-GB" dirty="0"/>
              <a:t>Mars: </a:t>
            </a:r>
            <a:r>
              <a:rPr lang="en-GB" dirty="0" err="1"/>
              <a:t>Girazian</a:t>
            </a:r>
            <a:r>
              <a:rPr lang="en-GB" dirty="0"/>
              <a:t> and Withers, 2013, GRL</a:t>
            </a:r>
          </a:p>
        </p:txBody>
      </p:sp>
    </p:spTree>
    <p:extLst>
      <p:ext uri="{BB962C8B-B14F-4D97-AF65-F5344CB8AC3E}">
        <p14:creationId xmlns:p14="http://schemas.microsoft.com/office/powerpoint/2010/main" val="645295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A29B57-3C4A-2148-9AF8-7BF4C45F6E29}"/>
              </a:ext>
            </a:extLst>
          </p:cNvPr>
          <p:cNvGrpSpPr/>
          <p:nvPr/>
        </p:nvGrpSpPr>
        <p:grpSpPr>
          <a:xfrm>
            <a:off x="171399" y="2236863"/>
            <a:ext cx="4809020" cy="4144143"/>
            <a:chOff x="5632704" y="1490472"/>
            <a:chExt cx="3263500" cy="2815864"/>
          </a:xfrm>
        </p:grpSpPr>
        <p:pic>
          <p:nvPicPr>
            <p:cNvPr id="14" name="Picture 2" descr="Bildresultat för titans orbit">
              <a:extLst>
                <a:ext uri="{FF2B5EF4-FFF2-40B4-BE49-F238E27FC236}">
                  <a16:creationId xmlns:a16="http://schemas.microsoft.com/office/drawing/2014/main" id="{E7210869-7608-FB49-98FF-1F6CE5A4F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704" y="1490472"/>
              <a:ext cx="3263500" cy="25388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D123E25-3F35-9F44-8B53-F7FAB105F757}"/>
                </a:ext>
              </a:extLst>
            </p:cNvPr>
            <p:cNvSpPr txBox="1"/>
            <p:nvPr/>
          </p:nvSpPr>
          <p:spPr>
            <a:xfrm>
              <a:off x="5708040" y="4029337"/>
              <a:ext cx="1335024" cy="276999"/>
            </a:xfrm>
            <a:prstGeom prst="rect">
              <a:avLst/>
            </a:prstGeom>
            <a:noFill/>
          </p:spPr>
          <p:txBody>
            <a:bodyPr wrap="square" rtlCol="0">
              <a:spAutoFit/>
            </a:bodyPr>
            <a:lstStyle/>
            <a:p>
              <a:r>
                <a:rPr lang="en-GB" sz="1200" dirty="0"/>
                <a:t>Coates et al., 2012</a:t>
              </a:r>
            </a:p>
          </p:txBody>
        </p:sp>
      </p:grpSp>
      <p:sp>
        <p:nvSpPr>
          <p:cNvPr id="10" name="Title 1">
            <a:extLst>
              <a:ext uri="{FF2B5EF4-FFF2-40B4-BE49-F238E27FC236}">
                <a16:creationId xmlns:a16="http://schemas.microsoft.com/office/drawing/2014/main" id="{00BF6DF1-73ED-3D44-BB2E-4E1ABD27E8D5}"/>
              </a:ext>
            </a:extLst>
          </p:cNvPr>
          <p:cNvSpPr>
            <a:spLocks noGrp="1"/>
          </p:cNvSpPr>
          <p:nvPr>
            <p:ph type="title"/>
          </p:nvPr>
        </p:nvSpPr>
        <p:spPr>
          <a:xfrm>
            <a:off x="684549" y="327971"/>
            <a:ext cx="6094688" cy="1325563"/>
          </a:xfrm>
        </p:spPr>
        <p:txBody>
          <a:bodyPr>
            <a:normAutofit/>
          </a:bodyPr>
          <a:lstStyle/>
          <a:p>
            <a:r>
              <a:rPr lang="en-GB" dirty="0"/>
              <a:t>Saturn Local Time dependence</a:t>
            </a:r>
          </a:p>
        </p:txBody>
      </p:sp>
      <p:sp>
        <p:nvSpPr>
          <p:cNvPr id="2" name="TextBox 1">
            <a:extLst>
              <a:ext uri="{FF2B5EF4-FFF2-40B4-BE49-F238E27FC236}">
                <a16:creationId xmlns:a16="http://schemas.microsoft.com/office/drawing/2014/main" id="{65A2ED49-6475-9449-AC54-3F68FDA7981A}"/>
              </a:ext>
            </a:extLst>
          </p:cNvPr>
          <p:cNvSpPr txBox="1"/>
          <p:nvPr/>
        </p:nvSpPr>
        <p:spPr>
          <a:xfrm>
            <a:off x="4980419" y="1644908"/>
            <a:ext cx="3723634" cy="4524315"/>
          </a:xfrm>
          <a:prstGeom prst="rect">
            <a:avLst/>
          </a:prstGeom>
          <a:noFill/>
        </p:spPr>
        <p:txBody>
          <a:bodyPr wrap="square" rtlCol="0">
            <a:spAutoFit/>
          </a:bodyPr>
          <a:lstStyle/>
          <a:p>
            <a:pPr marL="285750" indent="-285750">
              <a:buFont typeface="Arial" panose="020B0604020202020204" pitchFamily="34" charset="0"/>
              <a:buChar char="•"/>
            </a:pPr>
            <a:r>
              <a:rPr lang="en-GB" dirty="0"/>
              <a:t>The angle between the wake and the Sun direction varies</a:t>
            </a:r>
          </a:p>
          <a:p>
            <a:pPr marL="285750" indent="-285750">
              <a:buFont typeface="Arial" panose="020B0604020202020204" pitchFamily="34" charset="0"/>
              <a:buChar char="•"/>
            </a:pPr>
            <a:r>
              <a:rPr lang="en-GB" dirty="0"/>
              <a:t>Off by 70 degrees at 02 h SLT</a:t>
            </a:r>
          </a:p>
          <a:p>
            <a:pPr marL="285750" indent="-285750">
              <a:buFont typeface="Arial" panose="020B0604020202020204" pitchFamily="34" charset="0"/>
              <a:buChar char="•"/>
            </a:pPr>
            <a:r>
              <a:rPr lang="en-GB" dirty="0"/>
              <a:t>Day-to-night transport (Cui et al., 2009, Cravens et al., 2010), and magnetic ram flow are usually not in the same direction</a:t>
            </a:r>
          </a:p>
          <a:p>
            <a:pPr marL="285750" indent="-285750">
              <a:buFont typeface="Arial" panose="020B0604020202020204" pitchFamily="34" charset="0"/>
              <a:buChar char="•"/>
            </a:pPr>
            <a:r>
              <a:rPr lang="en-GB" dirty="0"/>
              <a:t>Topside ionosphere, above ~1300-1400 km, is transport dominated while peak region is in more photochemical equilibrium, on the dayside - interesting dynamics in transition region</a:t>
            </a:r>
          </a:p>
          <a:p>
            <a:pPr marL="285750" indent="-285750">
              <a:buFont typeface="Arial" panose="020B0604020202020204" pitchFamily="34" charset="0"/>
              <a:buChar char="•"/>
            </a:pPr>
            <a:r>
              <a:rPr lang="en-GB" dirty="0"/>
              <a:t>Affects transport, magnetic draping, precipitation pattern and impact ionisation is affected</a:t>
            </a:r>
          </a:p>
        </p:txBody>
      </p:sp>
    </p:spTree>
    <p:extLst>
      <p:ext uri="{BB962C8B-B14F-4D97-AF65-F5344CB8AC3E}">
        <p14:creationId xmlns:p14="http://schemas.microsoft.com/office/powerpoint/2010/main" val="2508038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984420-30DE-9B45-98D1-36E808B2E04F}"/>
              </a:ext>
            </a:extLst>
          </p:cNvPr>
          <p:cNvSpPr txBox="1"/>
          <p:nvPr/>
        </p:nvSpPr>
        <p:spPr>
          <a:xfrm>
            <a:off x="7571233" y="6467744"/>
            <a:ext cx="1344168" cy="276999"/>
          </a:xfrm>
          <a:prstGeom prst="rect">
            <a:avLst/>
          </a:prstGeom>
          <a:noFill/>
        </p:spPr>
        <p:txBody>
          <a:bodyPr wrap="square" rtlCol="0">
            <a:spAutoFit/>
          </a:bodyPr>
          <a:lstStyle/>
          <a:p>
            <a:r>
              <a:rPr lang="en-GB" sz="1200" dirty="0"/>
              <a:t>Edberg et al., 2015</a:t>
            </a:r>
          </a:p>
        </p:txBody>
      </p:sp>
      <p:pic>
        <p:nvPicPr>
          <p:cNvPr id="7" name="Picture 6">
            <a:extLst>
              <a:ext uri="{FF2B5EF4-FFF2-40B4-BE49-F238E27FC236}">
                <a16:creationId xmlns:a16="http://schemas.microsoft.com/office/drawing/2014/main" id="{6E643F0C-927F-B34B-A276-69D07CB20DD1}"/>
              </a:ext>
            </a:extLst>
          </p:cNvPr>
          <p:cNvPicPr>
            <a:picLocks noChangeAspect="1"/>
          </p:cNvPicPr>
          <p:nvPr/>
        </p:nvPicPr>
        <p:blipFill>
          <a:blip r:embed="rId2"/>
          <a:stretch>
            <a:fillRect/>
          </a:stretch>
        </p:blipFill>
        <p:spPr>
          <a:xfrm>
            <a:off x="4304835" y="4262926"/>
            <a:ext cx="4526280" cy="2216743"/>
          </a:xfrm>
          <a:prstGeom prst="rect">
            <a:avLst/>
          </a:prstGeom>
        </p:spPr>
      </p:pic>
      <p:sp>
        <p:nvSpPr>
          <p:cNvPr id="10" name="Title 1">
            <a:extLst>
              <a:ext uri="{FF2B5EF4-FFF2-40B4-BE49-F238E27FC236}">
                <a16:creationId xmlns:a16="http://schemas.microsoft.com/office/drawing/2014/main" id="{00BF6DF1-73ED-3D44-BB2E-4E1ABD27E8D5}"/>
              </a:ext>
            </a:extLst>
          </p:cNvPr>
          <p:cNvSpPr>
            <a:spLocks noGrp="1"/>
          </p:cNvSpPr>
          <p:nvPr>
            <p:ph type="title"/>
          </p:nvPr>
        </p:nvSpPr>
        <p:spPr>
          <a:xfrm>
            <a:off x="628650" y="365126"/>
            <a:ext cx="4190238" cy="1325563"/>
          </a:xfrm>
        </p:spPr>
        <p:txBody>
          <a:bodyPr>
            <a:normAutofit/>
          </a:bodyPr>
          <a:lstStyle/>
          <a:p>
            <a:r>
              <a:rPr lang="en-GB" dirty="0"/>
              <a:t>Saturn Local Time dependence</a:t>
            </a:r>
          </a:p>
        </p:txBody>
      </p:sp>
      <p:grpSp>
        <p:nvGrpSpPr>
          <p:cNvPr id="4" name="Group 3">
            <a:extLst>
              <a:ext uri="{FF2B5EF4-FFF2-40B4-BE49-F238E27FC236}">
                <a16:creationId xmlns:a16="http://schemas.microsoft.com/office/drawing/2014/main" id="{B57BBEE8-6889-E543-985E-2130B0730452}"/>
              </a:ext>
            </a:extLst>
          </p:cNvPr>
          <p:cNvGrpSpPr/>
          <p:nvPr/>
        </p:nvGrpSpPr>
        <p:grpSpPr>
          <a:xfrm>
            <a:off x="315520" y="2070444"/>
            <a:ext cx="3410012" cy="3721609"/>
            <a:chOff x="48704" y="1901952"/>
            <a:chExt cx="3410012" cy="3721609"/>
          </a:xfrm>
        </p:grpSpPr>
        <p:pic>
          <p:nvPicPr>
            <p:cNvPr id="9" name="Picture 8">
              <a:extLst>
                <a:ext uri="{FF2B5EF4-FFF2-40B4-BE49-F238E27FC236}">
                  <a16:creationId xmlns:a16="http://schemas.microsoft.com/office/drawing/2014/main" id="{C99BE88C-C313-8B4E-9857-0692738CD825}"/>
                </a:ext>
              </a:extLst>
            </p:cNvPr>
            <p:cNvPicPr>
              <a:picLocks noChangeAspect="1"/>
            </p:cNvPicPr>
            <p:nvPr/>
          </p:nvPicPr>
          <p:blipFill>
            <a:blip r:embed="rId3"/>
            <a:stretch>
              <a:fillRect/>
            </a:stretch>
          </p:blipFill>
          <p:spPr>
            <a:xfrm>
              <a:off x="48704" y="1974631"/>
              <a:ext cx="3410012" cy="3648930"/>
            </a:xfrm>
            <a:prstGeom prst="rect">
              <a:avLst/>
            </a:prstGeom>
          </p:spPr>
        </p:pic>
        <p:sp>
          <p:nvSpPr>
            <p:cNvPr id="3" name="TextBox 2">
              <a:extLst>
                <a:ext uri="{FF2B5EF4-FFF2-40B4-BE49-F238E27FC236}">
                  <a16:creationId xmlns:a16="http://schemas.microsoft.com/office/drawing/2014/main" id="{8F58831E-1A0E-5940-A0CB-96408988F678}"/>
                </a:ext>
              </a:extLst>
            </p:cNvPr>
            <p:cNvSpPr txBox="1"/>
            <p:nvPr/>
          </p:nvSpPr>
          <p:spPr>
            <a:xfrm>
              <a:off x="628650" y="1901952"/>
              <a:ext cx="770382" cy="369332"/>
            </a:xfrm>
            <a:prstGeom prst="rect">
              <a:avLst/>
            </a:prstGeom>
            <a:noFill/>
          </p:spPr>
          <p:txBody>
            <a:bodyPr wrap="square" rtlCol="0">
              <a:spAutoFit/>
            </a:bodyPr>
            <a:lstStyle/>
            <a:p>
              <a:r>
                <a:rPr lang="en-GB" dirty="0"/>
                <a:t>Ram</a:t>
              </a:r>
            </a:p>
          </p:txBody>
        </p:sp>
        <p:sp>
          <p:nvSpPr>
            <p:cNvPr id="12" name="TextBox 11">
              <a:extLst>
                <a:ext uri="{FF2B5EF4-FFF2-40B4-BE49-F238E27FC236}">
                  <a16:creationId xmlns:a16="http://schemas.microsoft.com/office/drawing/2014/main" id="{3466F3B5-EDA9-094A-BFD5-DAB546C29591}"/>
                </a:ext>
              </a:extLst>
            </p:cNvPr>
            <p:cNvSpPr txBox="1"/>
            <p:nvPr/>
          </p:nvSpPr>
          <p:spPr>
            <a:xfrm>
              <a:off x="2142089" y="1901952"/>
              <a:ext cx="770382" cy="369332"/>
            </a:xfrm>
            <a:prstGeom prst="rect">
              <a:avLst/>
            </a:prstGeom>
            <a:noFill/>
          </p:spPr>
          <p:txBody>
            <a:bodyPr wrap="square" rtlCol="0">
              <a:spAutoFit/>
            </a:bodyPr>
            <a:lstStyle/>
            <a:p>
              <a:r>
                <a:rPr lang="en-GB" dirty="0"/>
                <a:t>Wake</a:t>
              </a:r>
            </a:p>
          </p:txBody>
        </p:sp>
        <p:sp>
          <p:nvSpPr>
            <p:cNvPr id="16" name="TextBox 15">
              <a:extLst>
                <a:ext uri="{FF2B5EF4-FFF2-40B4-BE49-F238E27FC236}">
                  <a16:creationId xmlns:a16="http://schemas.microsoft.com/office/drawing/2014/main" id="{0846B136-A1CC-5A45-A35E-90BE27DD84BB}"/>
                </a:ext>
              </a:extLst>
            </p:cNvPr>
            <p:cNvSpPr txBox="1"/>
            <p:nvPr/>
          </p:nvSpPr>
          <p:spPr>
            <a:xfrm>
              <a:off x="637795" y="3614430"/>
              <a:ext cx="770382" cy="369332"/>
            </a:xfrm>
            <a:prstGeom prst="rect">
              <a:avLst/>
            </a:prstGeom>
            <a:noFill/>
          </p:spPr>
          <p:txBody>
            <a:bodyPr wrap="square" rtlCol="0">
              <a:spAutoFit/>
            </a:bodyPr>
            <a:lstStyle/>
            <a:p>
              <a:r>
                <a:rPr lang="en-GB" dirty="0"/>
                <a:t>Night</a:t>
              </a:r>
            </a:p>
          </p:txBody>
        </p:sp>
        <p:sp>
          <p:nvSpPr>
            <p:cNvPr id="17" name="TextBox 16">
              <a:extLst>
                <a:ext uri="{FF2B5EF4-FFF2-40B4-BE49-F238E27FC236}">
                  <a16:creationId xmlns:a16="http://schemas.microsoft.com/office/drawing/2014/main" id="{5D970A9C-9BD2-6C4B-B4B5-7774AEABAB8D}"/>
                </a:ext>
              </a:extLst>
            </p:cNvPr>
            <p:cNvSpPr txBox="1"/>
            <p:nvPr/>
          </p:nvSpPr>
          <p:spPr>
            <a:xfrm>
              <a:off x="2248175" y="3616980"/>
              <a:ext cx="770382" cy="369332"/>
            </a:xfrm>
            <a:prstGeom prst="rect">
              <a:avLst/>
            </a:prstGeom>
            <a:noFill/>
          </p:spPr>
          <p:txBody>
            <a:bodyPr wrap="square" rtlCol="0">
              <a:spAutoFit/>
            </a:bodyPr>
            <a:lstStyle/>
            <a:p>
              <a:r>
                <a:rPr lang="en-GB" dirty="0"/>
                <a:t>Day</a:t>
              </a:r>
            </a:p>
          </p:txBody>
        </p:sp>
      </p:grpSp>
      <p:sp>
        <p:nvSpPr>
          <p:cNvPr id="11" name="TextBox 10">
            <a:extLst>
              <a:ext uri="{FF2B5EF4-FFF2-40B4-BE49-F238E27FC236}">
                <a16:creationId xmlns:a16="http://schemas.microsoft.com/office/drawing/2014/main" id="{D54A6804-F1B9-3D4F-A087-F83EBA19C49A}"/>
              </a:ext>
            </a:extLst>
          </p:cNvPr>
          <p:cNvSpPr txBox="1"/>
          <p:nvPr/>
        </p:nvSpPr>
        <p:spPr>
          <a:xfrm>
            <a:off x="3874637" y="1274029"/>
            <a:ext cx="5040764" cy="2862322"/>
          </a:xfrm>
          <a:prstGeom prst="rect">
            <a:avLst/>
          </a:prstGeom>
          <a:noFill/>
        </p:spPr>
        <p:txBody>
          <a:bodyPr wrap="square" rtlCol="0">
            <a:spAutoFit/>
          </a:bodyPr>
          <a:lstStyle/>
          <a:p>
            <a:r>
              <a:rPr lang="en-GB" dirty="0"/>
              <a:t>In Saturn-centred coordinate system (figure below):</a:t>
            </a:r>
          </a:p>
          <a:p>
            <a:pPr marL="285750" indent="-285750">
              <a:buFont typeface="Arial" panose="020B0604020202020204" pitchFamily="34" charset="0"/>
              <a:buChar char="•"/>
            </a:pPr>
            <a:r>
              <a:rPr lang="en-GB" dirty="0"/>
              <a:t>Higher density when Titan is on Saturn’s nightside than when on dayside – higher dynamic pressure on Saturn’s dayside? </a:t>
            </a:r>
          </a:p>
          <a:p>
            <a:pPr marL="285750" indent="-285750">
              <a:buFont typeface="Arial" panose="020B0604020202020204" pitchFamily="34" charset="0"/>
              <a:buChar char="•"/>
            </a:pPr>
            <a:r>
              <a:rPr lang="en-GB" dirty="0"/>
              <a:t>After corrected for EUV dependence</a:t>
            </a:r>
          </a:p>
          <a:p>
            <a:endParaRPr lang="en-GB" dirty="0"/>
          </a:p>
          <a:p>
            <a:r>
              <a:rPr lang="en-GB" dirty="0"/>
              <a:t>In Titan-centred coordinate systems (left figure):</a:t>
            </a:r>
          </a:p>
          <a:p>
            <a:pPr marL="285750" indent="-285750">
              <a:buFont typeface="Arial" panose="020B0604020202020204" pitchFamily="34" charset="0"/>
              <a:buChar char="•"/>
            </a:pPr>
            <a:r>
              <a:rPr lang="en-GB" dirty="0"/>
              <a:t>Statistically, there is higher plasma density in the wake at high altitudes, and higher on the dayside for low altitudes – magnetospheric ram forcing</a:t>
            </a:r>
          </a:p>
        </p:txBody>
      </p:sp>
    </p:spTree>
    <p:extLst>
      <p:ext uri="{BB962C8B-B14F-4D97-AF65-F5344CB8AC3E}">
        <p14:creationId xmlns:p14="http://schemas.microsoft.com/office/powerpoint/2010/main" val="3980559328"/>
      </p:ext>
    </p:extLst>
  </p:cSld>
  <p:clrMapOvr>
    <a:masterClrMapping/>
  </p:clrMapOvr>
</p:sld>
</file>

<file path=ppt/theme/theme1.xml><?xml version="1.0" encoding="utf-8"?>
<a:theme xmlns:a="http://schemas.openxmlformats.org/drawingml/2006/main" name="Niklas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klastheme" id="{6DBC702F-1F8E-A14C-B91C-D6E726581642}" vid="{DD929898-2ABF-5244-968A-BD8A73E122E4}"/>
    </a:ext>
  </a:extLst>
</a:theme>
</file>

<file path=docProps/app.xml><?xml version="1.0" encoding="utf-8"?>
<Properties xmlns="http://schemas.openxmlformats.org/officeDocument/2006/extended-properties" xmlns:vt="http://schemas.openxmlformats.org/officeDocument/2006/docPropsVTypes">
  <Template>Niklastheme</Template>
  <TotalTime>10753</TotalTime>
  <Words>1480</Words>
  <Application>Microsoft Macintosh PowerPoint</Application>
  <PresentationFormat>On-screen Show (4:3)</PresentationFormat>
  <Paragraphs>171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Niklastheme</vt:lpstr>
      <vt:lpstr>Titan’s variable ionosphere during the T118-T119 flybys</vt:lpstr>
      <vt:lpstr>PowerPoint Presentation</vt:lpstr>
      <vt:lpstr>Titan’s ionosphere</vt:lpstr>
      <vt:lpstr>Titan’s ionosphere</vt:lpstr>
      <vt:lpstr>Cassini measurements</vt:lpstr>
      <vt:lpstr>Solar cycle dependence</vt:lpstr>
      <vt:lpstr>EUV dependence</vt:lpstr>
      <vt:lpstr>Saturn Local Time dependence</vt:lpstr>
      <vt:lpstr>Saturn Local Time dependence</vt:lpstr>
      <vt:lpstr>Magnetospheric dependence</vt:lpstr>
      <vt:lpstr>Knowing all about what affects the ionosphere of Titan, can we explain the observations during T118 &amp; T119?</vt:lpstr>
      <vt:lpstr>The T118 and T119 flybys</vt:lpstr>
      <vt:lpstr>Cassini RPWS/LP, MAG,  MIMI/CHEMS/LEMMS measurements</vt:lpstr>
      <vt:lpstr>EUV dependence</vt:lpstr>
      <vt:lpstr>Magnetospheric dependence</vt:lpstr>
      <vt:lpstr>Neutral N2 profiles</vt:lpstr>
      <vt:lpstr>Gravity waves?</vt:lpstr>
      <vt:lpstr>Ions, negative ions and dust?</vt:lpstr>
      <vt:lpstr>Conclusions</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Titan’s variable ionosphere during the T118-T119 flybys</dc:title>
  <dc:creator>Microsoft Office User</dc:creator>
  <cp:lastModifiedBy>Andris Vaivads</cp:lastModifiedBy>
  <cp:revision>83</cp:revision>
  <dcterms:created xsi:type="dcterms:W3CDTF">2018-06-11T08:46:58Z</dcterms:created>
  <dcterms:modified xsi:type="dcterms:W3CDTF">2018-06-21T13:25:58Z</dcterms:modified>
</cp:coreProperties>
</file>