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1" r:id="rId3"/>
    <p:sldId id="286" r:id="rId4"/>
    <p:sldId id="279" r:id="rId5"/>
    <p:sldId id="267" r:id="rId6"/>
    <p:sldId id="294" r:id="rId7"/>
    <p:sldId id="270" r:id="rId8"/>
    <p:sldId id="299" r:id="rId9"/>
    <p:sldId id="264" r:id="rId10"/>
    <p:sldId id="265" r:id="rId11"/>
    <p:sldId id="296" r:id="rId12"/>
    <p:sldId id="278" r:id="rId13"/>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FF33"/>
    <a:srgbClr val="FFFF99"/>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95" autoAdjust="0"/>
  </p:normalViewPr>
  <p:slideViewPr>
    <p:cSldViewPr>
      <p:cViewPr varScale="1">
        <p:scale>
          <a:sx n="78" d="100"/>
          <a:sy n="78" d="100"/>
        </p:scale>
        <p:origin x="-7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3251"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32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3255"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1BFF66-89FC-4EC5-BF4C-28878FF7356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131BFF66-89FC-4EC5-BF4C-28878FF7356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B21BFA9-A8EC-4E1A-B6B0-EB4C31D3480A}"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FE5ABC5-FB44-4E31-B0DB-39F19D4798D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7976E3F-4107-4DF8-8472-ECD525681880}"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AC140CC-4309-4C16-8BC5-B84FF176D43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A2BE34-CE00-40CD-85FD-924851129FD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FBC864-FC59-4437-A56E-59EA723454A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852B0CF-4FD7-45EB-9D07-D4EA73AEC73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88738D4-1FAA-4184-9FD5-21DABF20436D}"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3F92427-33F2-44D6-835A-FB07309D4A5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55EEA4E-1FBD-4C67-9E13-B05F950E36DA}"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A66B30E-2ECA-4D80-9356-B0F4E37D81CE}"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A3F29ED-5628-4DDF-BCE4-7CB78AC2380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B940A6-1C50-4183-9722-FA46108CA72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work\presentation\20090331_SRS\EnceladusPlume.mov"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081" name="Rectangle 9"/>
          <p:cNvSpPr>
            <a:spLocks noGrp="1" noChangeArrowheads="1"/>
          </p:cNvSpPr>
          <p:nvPr>
            <p:ph type="title"/>
          </p:nvPr>
        </p:nvSpPr>
        <p:spPr>
          <a:xfrm>
            <a:off x="609600" y="1066800"/>
            <a:ext cx="8001000" cy="5029200"/>
          </a:xfrm>
        </p:spPr>
        <p:txBody>
          <a:bodyPr/>
          <a:lstStyle/>
          <a:p>
            <a:r>
              <a:rPr lang="sv-SE" sz="4000" b="1" dirty="0"/>
              <a:t>Dusty plasma near Enceladus South Pole</a:t>
            </a:r>
            <a:r>
              <a:rPr lang="sv-SE" dirty="0"/>
              <a:t/>
            </a:r>
            <a:br>
              <a:rPr lang="sv-SE" dirty="0"/>
            </a:br>
            <a:r>
              <a:rPr lang="sv-SE" sz="2400" dirty="0"/>
              <a:t/>
            </a:r>
            <a:br>
              <a:rPr lang="sv-SE" sz="2400" dirty="0"/>
            </a:br>
            <a:r>
              <a:rPr lang="sv-SE" sz="2400" dirty="0"/>
              <a:t/>
            </a:r>
            <a:br>
              <a:rPr lang="sv-SE" sz="2400" dirty="0"/>
            </a:br>
            <a:r>
              <a:rPr lang="sv-SE" sz="2400" dirty="0"/>
              <a:t>M. Shafiq, M. W. Morooka and J.-E. Wahlund</a:t>
            </a:r>
            <a:br>
              <a:rPr lang="sv-SE" sz="2400" dirty="0"/>
            </a:br>
            <a:r>
              <a:rPr lang="sv-SE" sz="2400" dirty="0"/>
              <a:t/>
            </a:r>
            <a:br>
              <a:rPr lang="sv-SE" sz="2400" dirty="0"/>
            </a:br>
            <a:r>
              <a:rPr lang="sv-SE" sz="2400" dirty="0"/>
              <a:t/>
            </a:r>
            <a:br>
              <a:rPr lang="sv-SE" sz="2400" dirty="0"/>
            </a:br>
            <a:r>
              <a:rPr lang="sv-SE" sz="3200" dirty="0"/>
              <a:t>Swedish Institute of Space Physics, Uppsala, Sweden</a:t>
            </a:r>
            <a:endParaRPr lang="en-GB"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5362" name="Rectangle 2"/>
          <p:cNvSpPr>
            <a:spLocks noGrp="1" noChangeArrowheads="1"/>
          </p:cNvSpPr>
          <p:nvPr>
            <p:ph type="title"/>
          </p:nvPr>
        </p:nvSpPr>
        <p:spPr>
          <a:xfrm>
            <a:off x="457200" y="304800"/>
            <a:ext cx="8305800" cy="1143000"/>
          </a:xfrm>
        </p:spPr>
        <p:txBody>
          <a:bodyPr/>
          <a:lstStyle/>
          <a:p>
            <a:r>
              <a:rPr lang="sv-SE" b="1" u="sng" dirty="0"/>
              <a:t>Summary-continued</a:t>
            </a:r>
            <a:endParaRPr lang="en-GB" b="1" u="sng" dirty="0"/>
          </a:p>
        </p:txBody>
      </p:sp>
      <p:sp>
        <p:nvSpPr>
          <p:cNvPr id="15363" name="Rectangle 3"/>
          <p:cNvSpPr>
            <a:spLocks noGrp="1" noChangeArrowheads="1"/>
          </p:cNvSpPr>
          <p:nvPr>
            <p:ph type="body" idx="1"/>
          </p:nvPr>
        </p:nvSpPr>
        <p:spPr>
          <a:xfrm>
            <a:off x="457200" y="1600200"/>
            <a:ext cx="7924800" cy="3733800"/>
          </a:xfrm>
        </p:spPr>
        <p:txBody>
          <a:bodyPr/>
          <a:lstStyle/>
          <a:p>
            <a:pPr algn="just"/>
            <a:r>
              <a:rPr lang="sv-SE" sz="2000" dirty="0" smtClean="0"/>
              <a:t>The effective dusty plasma Debye length is found to be larger </a:t>
            </a:r>
            <a:r>
              <a:rPr lang="sv-SE" sz="2000" dirty="0"/>
              <a:t>than the inter-grain distance </a:t>
            </a:r>
            <a:r>
              <a:rPr lang="sv-SE" sz="2000" dirty="0" smtClean="0"/>
              <a:t>for sumicron sized grains such that rg&lt;&lt;</a:t>
            </a:r>
            <a:r>
              <a:rPr lang="el-GR" sz="2000" dirty="0" smtClean="0"/>
              <a:t>λ</a:t>
            </a:r>
            <a:r>
              <a:rPr lang="sv-SE" sz="2000" dirty="0" smtClean="0"/>
              <a:t>D, meaning that the samller grains are taking part in the collective dusty plasma dynamics. The intergrain distance for micrometer sized grains however is larger than the effective dusty plasma Debye length indicating that they are acting as isolated individual grains</a:t>
            </a:r>
            <a:endParaRPr lang="sv-SE" sz="2000" dirty="0"/>
          </a:p>
          <a:p>
            <a:pPr>
              <a:buFontTx/>
              <a:buNone/>
            </a:pPr>
            <a:endParaRPr lang="sv-SE" sz="1400" dirty="0"/>
          </a:p>
          <a:p>
            <a:r>
              <a:rPr lang="sv-SE" sz="2000" dirty="0"/>
              <a:t>The dust charging time is estimated to be around </a:t>
            </a:r>
            <a:r>
              <a:rPr lang="sv-SE" sz="2000" dirty="0" smtClean="0"/>
              <a:t>few minute to about 1 hour in the E-ring </a:t>
            </a:r>
            <a:r>
              <a:rPr lang="sv-SE" sz="2000" dirty="0"/>
              <a:t>and is only few seconds in the plume. This indicates the presence of very dense plasma in the plume.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Title 6"/>
          <p:cNvSpPr>
            <a:spLocks noGrp="1"/>
          </p:cNvSpPr>
          <p:nvPr>
            <p:ph type="title"/>
          </p:nvPr>
        </p:nvSpPr>
        <p:spPr>
          <a:xfrm>
            <a:off x="381000" y="1752600"/>
            <a:ext cx="8229600" cy="2819400"/>
          </a:xfrm>
        </p:spPr>
        <p:txBody>
          <a:bodyPr/>
          <a:lstStyle/>
          <a:p>
            <a:r>
              <a:rPr lang="sv-SE" dirty="0" smtClean="0"/>
              <a:t/>
            </a:r>
            <a:br>
              <a:rPr lang="sv-SE" dirty="0" smtClean="0"/>
            </a:br>
            <a:r>
              <a:rPr lang="sv-SE" dirty="0" smtClean="0"/>
              <a:t>There is aposter by M. W. Morooka on the same topic in the afternoon</a:t>
            </a:r>
            <a:br>
              <a:rPr lang="sv-SE" dirty="0" smtClean="0"/>
            </a:br>
            <a:r>
              <a:rPr lang="sv-SE" dirty="0"/>
              <a:t/>
            </a:r>
            <a:br>
              <a:rPr lang="sv-SE" dirty="0"/>
            </a:br>
            <a:endParaRPr lang="sv-S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4035" name="Rectangle 3"/>
          <p:cNvSpPr>
            <a:spLocks noGrp="1" noChangeArrowheads="1"/>
          </p:cNvSpPr>
          <p:nvPr>
            <p:ph type="title"/>
          </p:nvPr>
        </p:nvSpPr>
        <p:spPr>
          <a:xfrm>
            <a:off x="838200" y="2438400"/>
            <a:ext cx="7924800" cy="1676400"/>
          </a:xfrm>
        </p:spPr>
        <p:txBody>
          <a:bodyPr/>
          <a:lstStyle/>
          <a:p>
            <a:r>
              <a:rPr lang="sv-SE" sz="4000" dirty="0"/>
              <a:t>Thank you for your</a:t>
            </a:r>
            <a:br>
              <a:rPr lang="sv-SE" sz="4000" dirty="0"/>
            </a:br>
            <a:r>
              <a:rPr lang="sv-SE" sz="4000" dirty="0"/>
              <a:t/>
            </a:r>
            <a:br>
              <a:rPr lang="sv-SE" sz="4000" dirty="0"/>
            </a:br>
            <a:r>
              <a:rPr lang="sv-SE" sz="4800" dirty="0">
                <a:solidFill>
                  <a:schemeClr val="accent1"/>
                </a:solidFill>
              </a:rPr>
              <a:t>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218" name="Rectangle 2"/>
          <p:cNvSpPr>
            <a:spLocks noGrp="1" noChangeArrowheads="1"/>
          </p:cNvSpPr>
          <p:nvPr>
            <p:ph type="ctrTitle"/>
          </p:nvPr>
        </p:nvSpPr>
        <p:spPr>
          <a:xfrm>
            <a:off x="685800" y="381000"/>
            <a:ext cx="7772400" cy="1470025"/>
          </a:xfrm>
        </p:spPr>
        <p:txBody>
          <a:bodyPr/>
          <a:lstStyle/>
          <a:p>
            <a:r>
              <a:rPr lang="sv-SE" b="1"/>
              <a:t>	</a:t>
            </a:r>
            <a:r>
              <a:rPr lang="sv-SE" b="1" u="sng"/>
              <a:t>Outline</a:t>
            </a:r>
            <a:endParaRPr lang="en-GB" b="1" u="sng"/>
          </a:p>
        </p:txBody>
      </p:sp>
      <p:sp>
        <p:nvSpPr>
          <p:cNvPr id="9219" name="Rectangle 3"/>
          <p:cNvSpPr>
            <a:spLocks noGrp="1" noChangeArrowheads="1"/>
          </p:cNvSpPr>
          <p:nvPr>
            <p:ph type="subTitle" idx="1"/>
          </p:nvPr>
        </p:nvSpPr>
        <p:spPr>
          <a:xfrm>
            <a:off x="1219200" y="1600200"/>
            <a:ext cx="7924800" cy="4724400"/>
          </a:xfrm>
        </p:spPr>
        <p:txBody>
          <a:bodyPr/>
          <a:lstStyle/>
          <a:p>
            <a:pPr algn="l">
              <a:lnSpc>
                <a:spcPct val="80000"/>
              </a:lnSpc>
              <a:buFontTx/>
              <a:buChar char="•"/>
            </a:pPr>
            <a:r>
              <a:rPr lang="sv-SE" sz="2800" dirty="0"/>
              <a:t> Enceladus and the E </a:t>
            </a:r>
            <a:r>
              <a:rPr lang="sv-SE" sz="2800" dirty="0" smtClean="0"/>
              <a:t>ring connection</a:t>
            </a:r>
            <a:endParaRPr lang="sv-SE" sz="2800" dirty="0"/>
          </a:p>
          <a:p>
            <a:pPr algn="l">
              <a:lnSpc>
                <a:spcPct val="80000"/>
              </a:lnSpc>
            </a:pPr>
            <a:endParaRPr lang="sv-SE" sz="1600" dirty="0"/>
          </a:p>
          <a:p>
            <a:pPr algn="l">
              <a:lnSpc>
                <a:spcPct val="80000"/>
              </a:lnSpc>
              <a:buFontTx/>
              <a:buChar char="•"/>
            </a:pPr>
            <a:r>
              <a:rPr lang="sv-SE" sz="2800" dirty="0" smtClean="0"/>
              <a:t> Overview </a:t>
            </a:r>
            <a:r>
              <a:rPr lang="sv-SE" sz="2800" dirty="0"/>
              <a:t>of recent Enceladus </a:t>
            </a:r>
            <a:r>
              <a:rPr lang="sv-SE" sz="2800" dirty="0" smtClean="0"/>
              <a:t>flybys</a:t>
            </a:r>
            <a:endParaRPr lang="sv-SE" sz="2800" dirty="0"/>
          </a:p>
          <a:p>
            <a:pPr algn="l">
              <a:lnSpc>
                <a:spcPct val="80000"/>
              </a:lnSpc>
            </a:pPr>
            <a:endParaRPr lang="sv-SE" sz="1600" dirty="0"/>
          </a:p>
          <a:p>
            <a:pPr algn="l">
              <a:lnSpc>
                <a:spcPct val="80000"/>
              </a:lnSpc>
              <a:buFontTx/>
              <a:buChar char="•"/>
            </a:pPr>
            <a:r>
              <a:rPr lang="sv-SE" sz="2800" dirty="0"/>
              <a:t> Plasma parameters inferred from LP </a:t>
            </a:r>
            <a:r>
              <a:rPr lang="sv-SE" sz="2800" dirty="0" smtClean="0"/>
              <a:t>data for  </a:t>
            </a:r>
          </a:p>
          <a:p>
            <a:pPr algn="l">
              <a:lnSpc>
                <a:spcPct val="80000"/>
              </a:lnSpc>
            </a:pPr>
            <a:r>
              <a:rPr lang="sv-SE" sz="2800" dirty="0"/>
              <a:t> </a:t>
            </a:r>
            <a:r>
              <a:rPr lang="sv-SE" sz="2800" dirty="0" smtClean="0"/>
              <a:t> E3 </a:t>
            </a:r>
            <a:r>
              <a:rPr lang="sv-SE" sz="2800" dirty="0" smtClean="0"/>
              <a:t>flyby</a:t>
            </a:r>
          </a:p>
          <a:p>
            <a:pPr algn="l">
              <a:lnSpc>
                <a:spcPct val="80000"/>
              </a:lnSpc>
            </a:pPr>
            <a:endParaRPr lang="sv-SE" sz="1600" dirty="0"/>
          </a:p>
          <a:p>
            <a:pPr algn="l">
              <a:lnSpc>
                <a:spcPct val="80000"/>
              </a:lnSpc>
              <a:buFontTx/>
              <a:buChar char="•"/>
            </a:pPr>
            <a:r>
              <a:rPr lang="sv-SE" sz="2800" dirty="0"/>
              <a:t> Estimated dust </a:t>
            </a:r>
            <a:r>
              <a:rPr lang="sv-SE" sz="2800" dirty="0" smtClean="0"/>
              <a:t>parameters</a:t>
            </a:r>
          </a:p>
          <a:p>
            <a:pPr algn="l">
              <a:lnSpc>
                <a:spcPct val="80000"/>
              </a:lnSpc>
            </a:pPr>
            <a:endParaRPr lang="sv-SE" sz="1200" dirty="0"/>
          </a:p>
          <a:p>
            <a:pPr algn="l">
              <a:lnSpc>
                <a:spcPct val="80000"/>
              </a:lnSpc>
              <a:buFontTx/>
              <a:buChar char="•"/>
            </a:pPr>
            <a:r>
              <a:rPr lang="sv-SE" sz="2800" dirty="0" smtClean="0"/>
              <a:t> Behaviour of small vs large grains</a:t>
            </a:r>
            <a:endParaRPr lang="sv-SE" sz="2800" dirty="0"/>
          </a:p>
          <a:p>
            <a:pPr algn="l">
              <a:lnSpc>
                <a:spcPct val="80000"/>
              </a:lnSpc>
            </a:pPr>
            <a:endParaRPr lang="sv-SE" sz="1600" dirty="0"/>
          </a:p>
          <a:p>
            <a:pPr algn="l">
              <a:lnSpc>
                <a:spcPct val="80000"/>
              </a:lnSpc>
              <a:buFontTx/>
              <a:buChar char="•"/>
            </a:pPr>
            <a:r>
              <a:rPr lang="sv-SE" sz="2800" dirty="0"/>
              <a:t> Summary and conclusions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3" descr="PIA03550.jpg"/>
          <p:cNvPicPr>
            <a:picLocks noChangeAspect="1"/>
          </p:cNvPicPr>
          <p:nvPr/>
        </p:nvPicPr>
        <p:blipFill>
          <a:blip r:embed="rId4"/>
          <a:srcRect/>
          <a:stretch>
            <a:fillRect/>
          </a:stretch>
        </p:blipFill>
        <p:spPr bwMode="auto">
          <a:xfrm>
            <a:off x="0" y="0"/>
            <a:ext cx="9144000" cy="3321050"/>
          </a:xfrm>
          <a:prstGeom prst="rect">
            <a:avLst/>
          </a:prstGeom>
          <a:noFill/>
          <a:ln w="9525">
            <a:noFill/>
            <a:miter lim="800000"/>
            <a:headEnd/>
            <a:tailEnd/>
          </a:ln>
        </p:spPr>
      </p:pic>
      <p:sp>
        <p:nvSpPr>
          <p:cNvPr id="7" name="Down Arrow Callout 6"/>
          <p:cNvSpPr>
            <a:spLocks noChangeArrowheads="1"/>
          </p:cNvSpPr>
          <p:nvPr/>
        </p:nvSpPr>
        <p:spPr bwMode="auto">
          <a:xfrm>
            <a:off x="3124200" y="1219200"/>
            <a:ext cx="1335088" cy="547688"/>
          </a:xfrm>
          <a:prstGeom prst="downArrowCallout">
            <a:avLst>
              <a:gd name="adj1" fmla="val 25009"/>
              <a:gd name="adj2" fmla="val 25009"/>
              <a:gd name="adj3" fmla="val 25000"/>
              <a:gd name="adj4" fmla="val 64977"/>
            </a:avLst>
          </a:prstGeom>
          <a:solidFill>
            <a:srgbClr val="262626">
              <a:alpha val="78038"/>
            </a:srgbClr>
          </a:solidFill>
          <a:ln w="28575">
            <a:solidFill>
              <a:schemeClr val="bg2"/>
            </a:solidFill>
            <a:round/>
            <a:headEnd/>
            <a:tailEnd/>
          </a:ln>
          <a:effectLst>
            <a:outerShdw dist="23000" dir="5400000" rotWithShape="0">
              <a:srgbClr val="808080">
                <a:alpha val="34999"/>
              </a:srgbClr>
            </a:outerShdw>
          </a:effectLst>
        </p:spPr>
        <p:txBody>
          <a:bodyPr/>
          <a:lstStyle/>
          <a:p>
            <a:pPr algn="ctr" defTabSz="457200"/>
            <a:r>
              <a:rPr lang="en-US" b="1">
                <a:solidFill>
                  <a:srgbClr val="FFFFFF"/>
                </a:solidFill>
                <a:latin typeface="Times New Roman" pitchFamily="1" charset="0"/>
                <a:ea typeface="ＭＳ Ｐゴシック" pitchFamily="34" charset="-128"/>
                <a:cs typeface="Times New Roman" pitchFamily="1" charset="0"/>
              </a:rPr>
              <a:t>Enceladus</a:t>
            </a:r>
          </a:p>
        </p:txBody>
      </p:sp>
      <p:pic>
        <p:nvPicPr>
          <p:cNvPr id="57351" name="EnceladusPlume.mov" descr="EnceladusPlume">
            <a:hlinkClick r:id="" action="ppaction://media"/>
          </p:cNvPr>
          <p:cNvPicPr>
            <a:picLocks noRot="1" noChangeAspect="1" noChangeArrowheads="1"/>
          </p:cNvPicPr>
          <p:nvPr>
            <a:quickTimeFile r:link="rId1"/>
          </p:nvPr>
        </p:nvPicPr>
        <p:blipFill>
          <a:blip r:embed="rId5"/>
          <a:srcRect/>
          <a:stretch>
            <a:fillRect/>
          </a:stretch>
        </p:blipFill>
        <p:spPr bwMode="auto">
          <a:xfrm>
            <a:off x="5638800" y="3962400"/>
            <a:ext cx="3352800" cy="2354263"/>
          </a:xfrm>
          <a:prstGeom prst="rect">
            <a:avLst/>
          </a:prstGeom>
          <a:noFill/>
          <a:ln w="12700">
            <a:solidFill>
              <a:srgbClr val="4F81BD"/>
            </a:solidFill>
            <a:round/>
            <a:headEnd/>
            <a:tailEnd/>
          </a:ln>
        </p:spPr>
      </p:pic>
      <p:pic>
        <p:nvPicPr>
          <p:cNvPr id="57352" name="Picture 12" descr="GhostlyFingersofEnceladus.jpg"/>
          <p:cNvPicPr>
            <a:picLocks noChangeAspect="1"/>
          </p:cNvPicPr>
          <p:nvPr/>
        </p:nvPicPr>
        <p:blipFill>
          <a:blip r:embed="rId6"/>
          <a:srcRect/>
          <a:stretch>
            <a:fillRect/>
          </a:stretch>
        </p:blipFill>
        <p:spPr bwMode="auto">
          <a:xfrm>
            <a:off x="0" y="3886200"/>
            <a:ext cx="3568700" cy="2667000"/>
          </a:xfrm>
          <a:prstGeom prst="rect">
            <a:avLst/>
          </a:prstGeom>
          <a:noFill/>
          <a:ln w="9525">
            <a:noFill/>
            <a:miter lim="800000"/>
            <a:headEnd/>
            <a:tailEnd/>
          </a:ln>
        </p:spPr>
      </p:pic>
      <p:pic>
        <p:nvPicPr>
          <p:cNvPr id="57353" name="Picture 13" descr="LivingMoon.jpg"/>
          <p:cNvPicPr>
            <a:picLocks noChangeAspect="1"/>
          </p:cNvPicPr>
          <p:nvPr/>
        </p:nvPicPr>
        <p:blipFill>
          <a:blip r:embed="rId7"/>
          <a:srcRect/>
          <a:stretch>
            <a:fillRect/>
          </a:stretch>
        </p:blipFill>
        <p:spPr bwMode="auto">
          <a:xfrm>
            <a:off x="3581400" y="3886200"/>
            <a:ext cx="2089150" cy="2667000"/>
          </a:xfrm>
          <a:prstGeom prst="rect">
            <a:avLst/>
          </a:prstGeom>
          <a:noFill/>
          <a:ln w="12700">
            <a:solidFill>
              <a:schemeClr val="accent1"/>
            </a:solidFill>
            <a:round/>
            <a:headEnd/>
            <a:tailEnd/>
          </a:ln>
        </p:spPr>
      </p:pic>
      <p:sp>
        <p:nvSpPr>
          <p:cNvPr id="16" name="Rectangle 15"/>
          <p:cNvSpPr>
            <a:spLocks noChangeArrowheads="1"/>
          </p:cNvSpPr>
          <p:nvPr/>
        </p:nvSpPr>
        <p:spPr bwMode="auto">
          <a:xfrm>
            <a:off x="1447800" y="4876800"/>
            <a:ext cx="381000" cy="381000"/>
          </a:xfrm>
          <a:prstGeom prst="rect">
            <a:avLst/>
          </a:prstGeom>
          <a:noFill/>
          <a:ln w="12700">
            <a:solidFill>
              <a:schemeClr val="accent1"/>
            </a:solidFill>
            <a:round/>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libri" pitchFamily="34" charset="0"/>
              <a:ea typeface="ＭＳ Ｐゴシック" pitchFamily="34" charset="-128"/>
            </a:endParaRPr>
          </a:p>
        </p:txBody>
      </p:sp>
      <p:cxnSp>
        <p:nvCxnSpPr>
          <p:cNvPr id="18" name="Straight Connector 17"/>
          <p:cNvCxnSpPr>
            <a:cxnSpLocks noChangeShapeType="1"/>
          </p:cNvCxnSpPr>
          <p:nvPr/>
        </p:nvCxnSpPr>
        <p:spPr bwMode="auto">
          <a:xfrm rot="5400000" flipH="1" flipV="1">
            <a:off x="2209800" y="3505200"/>
            <a:ext cx="990600" cy="1752600"/>
          </a:xfrm>
          <a:prstGeom prst="line">
            <a:avLst/>
          </a:prstGeom>
          <a:noFill/>
          <a:ln w="12700">
            <a:solidFill>
              <a:schemeClr val="accent1"/>
            </a:solidFill>
            <a:round/>
            <a:headEnd/>
            <a:tailEnd/>
          </a:ln>
          <a:effectLst>
            <a:outerShdw dist="20000" dir="5400000" rotWithShape="0">
              <a:srgbClr val="808080">
                <a:alpha val="37999"/>
              </a:srgbClr>
            </a:outerShdw>
          </a:effectLst>
        </p:spPr>
      </p:cxnSp>
      <p:cxnSp>
        <p:nvCxnSpPr>
          <p:cNvPr id="20" name="Straight Connector 19"/>
          <p:cNvCxnSpPr>
            <a:cxnSpLocks noChangeShapeType="1"/>
          </p:cNvCxnSpPr>
          <p:nvPr/>
        </p:nvCxnSpPr>
        <p:spPr bwMode="auto">
          <a:xfrm rot="16200000" flipH="1">
            <a:off x="2057400" y="5029200"/>
            <a:ext cx="1295400" cy="1752600"/>
          </a:xfrm>
          <a:prstGeom prst="line">
            <a:avLst/>
          </a:prstGeom>
          <a:noFill/>
          <a:ln w="12700">
            <a:solidFill>
              <a:schemeClr val="accent1"/>
            </a:solidFill>
            <a:round/>
            <a:headEnd/>
            <a:tailEnd/>
          </a:ln>
          <a:effectLst>
            <a:outerShdw dist="20000" dir="5400000" rotWithShape="0">
              <a:srgbClr val="808080">
                <a:alpha val="37999"/>
              </a:srgbClr>
            </a:outerShdw>
          </a:effectLst>
        </p:spPr>
      </p:cxnSp>
      <p:sp>
        <p:nvSpPr>
          <p:cNvPr id="21" name="Rectangle 20"/>
          <p:cNvSpPr>
            <a:spLocks noChangeArrowheads="1"/>
          </p:cNvSpPr>
          <p:nvPr/>
        </p:nvSpPr>
        <p:spPr bwMode="auto">
          <a:xfrm>
            <a:off x="4267200" y="4953000"/>
            <a:ext cx="762000" cy="381000"/>
          </a:xfrm>
          <a:prstGeom prst="rect">
            <a:avLst/>
          </a:prstGeom>
          <a:noFill/>
          <a:ln w="12700">
            <a:solidFill>
              <a:schemeClr val="accent1"/>
            </a:solidFill>
            <a:round/>
            <a:headEnd/>
            <a:tailEnd/>
          </a:ln>
          <a:effectLst>
            <a:outerShdw dist="23000" dir="5400000" rotWithShape="0">
              <a:srgbClr val="808080">
                <a:alpha val="34999"/>
              </a:srgbClr>
            </a:outerShdw>
          </a:effectLst>
        </p:spPr>
        <p:txBody>
          <a:bodyPr anchor="ctr"/>
          <a:lstStyle/>
          <a:p>
            <a:pPr algn="ctr" defTabSz="457200"/>
            <a:endParaRPr lang="en-US">
              <a:solidFill>
                <a:srgbClr val="FFFFFF"/>
              </a:solidFill>
              <a:latin typeface="Calibri" pitchFamily="34" charset="0"/>
              <a:ea typeface="ＭＳ Ｐゴシック" pitchFamily="34" charset="-128"/>
            </a:endParaRPr>
          </a:p>
        </p:txBody>
      </p:sp>
      <p:cxnSp>
        <p:nvCxnSpPr>
          <p:cNvPr id="23" name="Straight Connector 22"/>
          <p:cNvCxnSpPr>
            <a:cxnSpLocks noChangeShapeType="1"/>
          </p:cNvCxnSpPr>
          <p:nvPr/>
        </p:nvCxnSpPr>
        <p:spPr bwMode="auto">
          <a:xfrm rot="5400000" flipH="1" flipV="1">
            <a:off x="4838700" y="4152900"/>
            <a:ext cx="990600" cy="609600"/>
          </a:xfrm>
          <a:prstGeom prst="line">
            <a:avLst/>
          </a:prstGeom>
          <a:noFill/>
          <a:ln w="12700">
            <a:solidFill>
              <a:schemeClr val="accent1"/>
            </a:solidFill>
            <a:round/>
            <a:headEnd/>
            <a:tailEnd/>
          </a:ln>
          <a:effectLst>
            <a:outerShdw dist="20000" dir="5400000" rotWithShape="0">
              <a:srgbClr val="808080">
                <a:alpha val="37999"/>
              </a:srgbClr>
            </a:outerShdw>
          </a:effectLst>
        </p:spPr>
      </p:cxnSp>
      <p:cxnSp>
        <p:nvCxnSpPr>
          <p:cNvPr id="25" name="Straight Connector 24"/>
          <p:cNvCxnSpPr>
            <a:cxnSpLocks noChangeShapeType="1"/>
          </p:cNvCxnSpPr>
          <p:nvPr/>
        </p:nvCxnSpPr>
        <p:spPr bwMode="auto">
          <a:xfrm rot="16200000" flipH="1">
            <a:off x="4876800" y="5486400"/>
            <a:ext cx="990600" cy="685800"/>
          </a:xfrm>
          <a:prstGeom prst="line">
            <a:avLst/>
          </a:prstGeom>
          <a:noFill/>
          <a:ln w="127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6" fill="hold"/>
                                        <p:tgtEl>
                                          <p:spTgt spid="573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7351"/>
                </p:tgtEl>
              </p:cMediaNode>
            </p:video>
            <p:seq concurrent="1" nextAc="seek">
              <p:cTn id="8" restart="whenNotActive" fill="hold" evtFilter="cancelBubble" nodeType="interactiveSeq">
                <p:stCondLst>
                  <p:cond evt="onClick" delay="0">
                    <p:tgtEl>
                      <p:spTgt spid="5735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7351"/>
                                        </p:tgtEl>
                                      </p:cBhvr>
                                    </p:cmd>
                                  </p:childTnLst>
                                </p:cTn>
                              </p:par>
                            </p:childTnLst>
                          </p:cTn>
                        </p:par>
                      </p:childTnLst>
                    </p:cTn>
                  </p:par>
                </p:childTnLst>
              </p:cTn>
              <p:nextCondLst>
                <p:cond evt="onClick" delay="0">
                  <p:tgtEl>
                    <p:spTgt spid="573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5058" name="Rectangle 2"/>
          <p:cNvSpPr>
            <a:spLocks noGrp="1" noChangeArrowheads="1"/>
          </p:cNvSpPr>
          <p:nvPr>
            <p:ph type="title" idx="4294967295"/>
          </p:nvPr>
        </p:nvSpPr>
        <p:spPr>
          <a:xfrm>
            <a:off x="1219200" y="0"/>
            <a:ext cx="7924800" cy="1143000"/>
          </a:xfrm>
        </p:spPr>
        <p:txBody>
          <a:bodyPr/>
          <a:lstStyle/>
          <a:p>
            <a:r>
              <a:rPr lang="en-US" sz="3200" dirty="0"/>
              <a:t>Overview of Recent Enceladus </a:t>
            </a:r>
            <a:r>
              <a:rPr lang="en-US" sz="3200" dirty="0" smtClean="0"/>
              <a:t>flybys</a:t>
            </a:r>
            <a:endParaRPr lang="en-US" dirty="0"/>
          </a:p>
        </p:txBody>
      </p:sp>
      <p:sp>
        <p:nvSpPr>
          <p:cNvPr id="45060" name="Text Box 8"/>
          <p:cNvSpPr txBox="1">
            <a:spLocks noChangeArrowheads="1"/>
          </p:cNvSpPr>
          <p:nvPr/>
        </p:nvSpPr>
        <p:spPr bwMode="auto">
          <a:xfrm>
            <a:off x="4876800" y="914400"/>
            <a:ext cx="4114800" cy="6124754"/>
          </a:xfrm>
          <a:prstGeom prst="rect">
            <a:avLst/>
          </a:prstGeom>
          <a:noFill/>
          <a:ln w="9525">
            <a:noFill/>
            <a:miter lim="800000"/>
            <a:headEnd/>
            <a:tailEnd/>
          </a:ln>
        </p:spPr>
        <p:txBody>
          <a:bodyPr wrap="square">
            <a:spAutoFit/>
          </a:bodyPr>
          <a:lstStyle/>
          <a:p>
            <a:pPr eaLnBrk="0" hangingPunct="0"/>
            <a:r>
              <a:rPr lang="en-US" sz="2400" dirty="0">
                <a:latin typeface="Century Gothic" pitchFamily="34" charset="0"/>
                <a:ea typeface="ＭＳ Ｐゴシック" pitchFamily="34" charset="-128"/>
              </a:rPr>
              <a:t>Rev 11 (E2): 14 July 2005</a:t>
            </a:r>
          </a:p>
          <a:p>
            <a:pPr eaLnBrk="0" hangingPunct="0"/>
            <a:r>
              <a:rPr lang="en-US" dirty="0"/>
              <a:t>closest approach=168 km</a:t>
            </a:r>
            <a:endParaRPr lang="en-US" dirty="0">
              <a:ea typeface="ＭＳ Ｐゴシック" pitchFamily="34" charset="-128"/>
            </a:endParaRPr>
          </a:p>
          <a:p>
            <a:pPr eaLnBrk="0" hangingPunct="0"/>
            <a:endParaRPr lang="en-US" sz="1000" dirty="0">
              <a:latin typeface="Century Gothic" pitchFamily="34" charset="0"/>
              <a:ea typeface="ＭＳ Ｐゴシック" pitchFamily="34" charset="-128"/>
            </a:endParaRPr>
          </a:p>
          <a:p>
            <a:pPr eaLnBrk="0" hangingPunct="0"/>
            <a:r>
              <a:rPr lang="en-US" sz="2400" dirty="0">
                <a:solidFill>
                  <a:srgbClr val="3399FF"/>
                </a:solidFill>
                <a:latin typeface="Century Gothic" pitchFamily="34" charset="0"/>
                <a:ea typeface="ＭＳ Ｐゴシック" pitchFamily="34" charset="-128"/>
              </a:rPr>
              <a:t>Rev 61 (E3):  12 Mar 2008</a:t>
            </a:r>
          </a:p>
          <a:p>
            <a:pPr eaLnBrk="0" hangingPunct="0"/>
            <a:r>
              <a:rPr lang="en-US" dirty="0">
                <a:solidFill>
                  <a:srgbClr val="3399FF"/>
                </a:solidFill>
              </a:rPr>
              <a:t>closest approach=52 km</a:t>
            </a:r>
            <a:endParaRPr lang="en-US" sz="2400" dirty="0">
              <a:solidFill>
                <a:srgbClr val="3399FF"/>
              </a:solidFill>
              <a:latin typeface="Century Gothic" pitchFamily="34" charset="0"/>
              <a:ea typeface="ＭＳ Ｐゴシック" pitchFamily="34" charset="-128"/>
            </a:endParaRPr>
          </a:p>
          <a:p>
            <a:pPr eaLnBrk="0" hangingPunct="0"/>
            <a:endParaRPr lang="en-US" sz="1000" dirty="0">
              <a:solidFill>
                <a:srgbClr val="3399FF"/>
              </a:solidFill>
              <a:latin typeface="Century Gothic" pitchFamily="34" charset="0"/>
              <a:ea typeface="ＭＳ Ｐゴシック" pitchFamily="34" charset="-128"/>
            </a:endParaRPr>
          </a:p>
          <a:p>
            <a:pPr eaLnBrk="0" hangingPunct="0"/>
            <a:r>
              <a:rPr lang="en-US" sz="2400" dirty="0">
                <a:latin typeface="Century Gothic" pitchFamily="34" charset="0"/>
                <a:ea typeface="ＭＳ Ｐゴシック" pitchFamily="34" charset="-128"/>
              </a:rPr>
              <a:t>Rev 80 (E4): 11 Aug 2008</a:t>
            </a:r>
          </a:p>
          <a:p>
            <a:pPr eaLnBrk="0" hangingPunct="0"/>
            <a:r>
              <a:rPr lang="en-US" dirty="0"/>
              <a:t>closest approach=</a:t>
            </a:r>
            <a:r>
              <a:rPr lang="en-US" dirty="0">
                <a:latin typeface="Century Gothic" pitchFamily="34" charset="0"/>
                <a:ea typeface="ＭＳ Ｐゴシック" pitchFamily="34" charset="-128"/>
              </a:rPr>
              <a:t>50 km</a:t>
            </a:r>
          </a:p>
          <a:p>
            <a:pPr eaLnBrk="0" hangingPunct="0"/>
            <a:endParaRPr lang="en-US" sz="1000" dirty="0">
              <a:latin typeface="Century Gothic" pitchFamily="34" charset="0"/>
              <a:ea typeface="ＭＳ Ｐゴシック" pitchFamily="34" charset="-128"/>
            </a:endParaRPr>
          </a:p>
          <a:p>
            <a:pPr eaLnBrk="0" hangingPunct="0"/>
            <a:r>
              <a:rPr lang="en-US" sz="2400" dirty="0">
                <a:latin typeface="Century Gothic" pitchFamily="34" charset="0"/>
                <a:ea typeface="ＭＳ Ｐゴシック" pitchFamily="34" charset="-128"/>
              </a:rPr>
              <a:t>Rev 88 (E5): 9 Oct 2008</a:t>
            </a:r>
          </a:p>
          <a:p>
            <a:pPr eaLnBrk="0" hangingPunct="0"/>
            <a:r>
              <a:rPr lang="en-US" dirty="0"/>
              <a:t>closest approach=25 km</a:t>
            </a:r>
            <a:endParaRPr lang="en-US" sz="1400" dirty="0">
              <a:latin typeface="Century Gothic" pitchFamily="34" charset="0"/>
              <a:ea typeface="ＭＳ Ｐゴシック" pitchFamily="34" charset="-128"/>
            </a:endParaRPr>
          </a:p>
          <a:p>
            <a:pPr eaLnBrk="0" hangingPunct="0"/>
            <a:endParaRPr lang="en-US" sz="1000" dirty="0">
              <a:solidFill>
                <a:srgbClr val="3399FF"/>
              </a:solidFill>
              <a:latin typeface="Century Gothic" pitchFamily="34" charset="0"/>
              <a:ea typeface="ＭＳ Ｐゴシック" pitchFamily="34" charset="-128"/>
            </a:endParaRPr>
          </a:p>
          <a:p>
            <a:pPr eaLnBrk="0" hangingPunct="0"/>
            <a:r>
              <a:rPr lang="en-US" sz="2400" dirty="0">
                <a:latin typeface="Century Gothic" pitchFamily="34" charset="0"/>
                <a:ea typeface="ＭＳ Ｐゴシック" pitchFamily="34" charset="-128"/>
              </a:rPr>
              <a:t>Rev 91 (E6): 31 Oct 2008</a:t>
            </a:r>
          </a:p>
          <a:p>
            <a:pPr eaLnBrk="0" hangingPunct="0"/>
            <a:r>
              <a:rPr lang="en-US" dirty="0"/>
              <a:t>closest approach=200 </a:t>
            </a:r>
            <a:r>
              <a:rPr lang="en-US" dirty="0" smtClean="0"/>
              <a:t>km</a:t>
            </a:r>
          </a:p>
          <a:p>
            <a:pPr eaLnBrk="0" hangingPunct="0"/>
            <a:endParaRPr lang="en-US" dirty="0">
              <a:latin typeface="Century Gothic" pitchFamily="34" charset="0"/>
            </a:endParaRPr>
          </a:p>
          <a:p>
            <a:pPr eaLnBrk="0" hangingPunct="0"/>
            <a:r>
              <a:rPr lang="sv-SE" sz="2400" dirty="0" smtClean="0">
                <a:latin typeface="Century Gothic" pitchFamily="34" charset="0"/>
              </a:rPr>
              <a:t>Rev 120 (E07): 11 Nov 2009 </a:t>
            </a:r>
            <a:r>
              <a:rPr lang="en-US" dirty="0" smtClean="0"/>
              <a:t>closest approach=</a:t>
            </a:r>
            <a:r>
              <a:rPr lang="sv-SE" dirty="0" smtClean="0">
                <a:latin typeface="+mn-lt"/>
              </a:rPr>
              <a:t>99 km</a:t>
            </a:r>
          </a:p>
          <a:p>
            <a:pPr eaLnBrk="0" hangingPunct="0"/>
            <a:endParaRPr lang="sv-SE" sz="1000" dirty="0" smtClean="0">
              <a:latin typeface="Century Gothic" pitchFamily="34" charset="0"/>
            </a:endParaRPr>
          </a:p>
          <a:p>
            <a:pPr eaLnBrk="0" hangingPunct="0"/>
            <a:r>
              <a:rPr lang="sv-SE" sz="2400" dirty="0" smtClean="0">
                <a:latin typeface="Century Gothic" pitchFamily="34" charset="0"/>
              </a:rPr>
              <a:t>Rev 121 (E08): 21 Nov 2009 </a:t>
            </a:r>
            <a:r>
              <a:rPr lang="sv-SE" dirty="0">
                <a:latin typeface="Century Gothic" pitchFamily="34" charset="0"/>
              </a:rPr>
              <a:t/>
            </a:r>
            <a:br>
              <a:rPr lang="sv-SE" dirty="0">
                <a:latin typeface="Century Gothic" pitchFamily="34" charset="0"/>
              </a:rPr>
            </a:br>
            <a:r>
              <a:rPr lang="en-US" dirty="0" smtClean="0"/>
              <a:t> closest approach=</a:t>
            </a:r>
            <a:r>
              <a:rPr lang="sv-SE" dirty="0" smtClean="0"/>
              <a:t>1603 </a:t>
            </a:r>
            <a:r>
              <a:rPr lang="sv-SE" dirty="0"/>
              <a:t>km </a:t>
            </a:r>
            <a:br>
              <a:rPr lang="sv-SE" dirty="0"/>
            </a:br>
            <a:endParaRPr lang="en-US" dirty="0"/>
          </a:p>
        </p:txBody>
      </p:sp>
      <p:pic>
        <p:nvPicPr>
          <p:cNvPr id="45062" name="Picture 6"/>
          <p:cNvPicPr>
            <a:picLocks noChangeAspect="1" noChangeArrowheads="1"/>
          </p:cNvPicPr>
          <p:nvPr/>
        </p:nvPicPr>
        <p:blipFill>
          <a:blip r:embed="rId4" cstate="print"/>
          <a:srcRect/>
          <a:stretch>
            <a:fillRect/>
          </a:stretch>
        </p:blipFill>
        <p:spPr bwMode="auto">
          <a:xfrm>
            <a:off x="685800" y="1447800"/>
            <a:ext cx="3765550" cy="48656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7414" name="Rectangle 6"/>
          <p:cNvSpPr>
            <a:spLocks noChangeArrowheads="1"/>
          </p:cNvSpPr>
          <p:nvPr/>
        </p:nvSpPr>
        <p:spPr bwMode="auto">
          <a:xfrm>
            <a:off x="762000" y="0"/>
            <a:ext cx="8153400" cy="1143000"/>
          </a:xfrm>
          <a:prstGeom prst="rect">
            <a:avLst/>
          </a:prstGeom>
          <a:noFill/>
          <a:ln w="9525">
            <a:noFill/>
            <a:miter lim="800000"/>
            <a:headEnd/>
            <a:tailEnd/>
          </a:ln>
          <a:effectLst/>
        </p:spPr>
        <p:txBody>
          <a:bodyPr anchor="ctr"/>
          <a:lstStyle/>
          <a:p>
            <a:pPr algn="ctr"/>
            <a:r>
              <a:rPr lang="sv-SE" sz="4400" b="1" u="sng">
                <a:solidFill>
                  <a:schemeClr val="tx2"/>
                </a:solidFill>
              </a:rPr>
              <a:t>Plasma parameters</a:t>
            </a:r>
            <a:endParaRPr lang="en-GB" sz="4400" b="1" u="sng">
              <a:solidFill>
                <a:schemeClr val="tx2"/>
              </a:solidFill>
            </a:endParaRPr>
          </a:p>
        </p:txBody>
      </p:sp>
      <p:sp>
        <p:nvSpPr>
          <p:cNvPr id="17422" name="Text Box 14"/>
          <p:cNvSpPr txBox="1">
            <a:spLocks noChangeArrowheads="1"/>
          </p:cNvSpPr>
          <p:nvPr/>
        </p:nvSpPr>
        <p:spPr bwMode="auto">
          <a:xfrm>
            <a:off x="6477000" y="990600"/>
            <a:ext cx="1143000" cy="366713"/>
          </a:xfrm>
          <a:prstGeom prst="rect">
            <a:avLst/>
          </a:prstGeom>
          <a:noFill/>
          <a:ln w="9525">
            <a:noFill/>
            <a:miter lim="800000"/>
            <a:headEnd/>
            <a:tailEnd/>
          </a:ln>
          <a:effectLst/>
        </p:spPr>
        <p:txBody>
          <a:bodyPr>
            <a:spAutoFit/>
          </a:bodyPr>
          <a:lstStyle/>
          <a:p>
            <a:r>
              <a:rPr lang="sv-SE" dirty="0"/>
              <a:t>Ne</a:t>
            </a:r>
            <a:r>
              <a:rPr lang="en-US" dirty="0">
                <a:cs typeface="Arial" charset="0"/>
              </a:rPr>
              <a:t>ǂ</a:t>
            </a:r>
            <a:r>
              <a:rPr lang="sv-SE" dirty="0"/>
              <a:t>Ni</a:t>
            </a:r>
            <a:endParaRPr lang="en-US" dirty="0"/>
          </a:p>
        </p:txBody>
      </p:sp>
      <p:sp>
        <p:nvSpPr>
          <p:cNvPr id="17432" name="Line 24"/>
          <p:cNvSpPr>
            <a:spLocks noChangeShapeType="1"/>
          </p:cNvSpPr>
          <p:nvPr/>
        </p:nvSpPr>
        <p:spPr bwMode="auto">
          <a:xfrm>
            <a:off x="4495800" y="1524000"/>
            <a:ext cx="0" cy="0"/>
          </a:xfrm>
          <a:prstGeom prst="line">
            <a:avLst/>
          </a:prstGeom>
          <a:noFill/>
          <a:ln w="9525">
            <a:solidFill>
              <a:schemeClr val="tx1"/>
            </a:solidFill>
            <a:round/>
            <a:headEnd/>
            <a:tailEnd type="triangle" w="med" len="med"/>
          </a:ln>
          <a:effectLst/>
        </p:spPr>
        <p:txBody>
          <a:bodyPr/>
          <a:lstStyle/>
          <a:p>
            <a:endParaRPr lang="sv-SE"/>
          </a:p>
        </p:txBody>
      </p:sp>
      <p:pic>
        <p:nvPicPr>
          <p:cNvPr id="17438" name="Picture 30"/>
          <p:cNvPicPr>
            <a:picLocks noChangeAspect="1" noChangeArrowheads="1"/>
          </p:cNvPicPr>
          <p:nvPr/>
        </p:nvPicPr>
        <p:blipFill>
          <a:blip r:embed="rId4"/>
          <a:srcRect/>
          <a:stretch>
            <a:fillRect/>
          </a:stretch>
        </p:blipFill>
        <p:spPr bwMode="auto">
          <a:xfrm>
            <a:off x="609600" y="1371600"/>
            <a:ext cx="8327036" cy="5181600"/>
          </a:xfrm>
          <a:prstGeom prst="rect">
            <a:avLst/>
          </a:prstGeom>
          <a:noFill/>
          <a:ln w="9525">
            <a:noFill/>
            <a:miter lim="800000"/>
            <a:headEnd/>
            <a:tailEnd/>
          </a:ln>
        </p:spPr>
      </p:pic>
      <p:sp>
        <p:nvSpPr>
          <p:cNvPr id="17418" name="Rectangle 10"/>
          <p:cNvSpPr>
            <a:spLocks noChangeArrowheads="1"/>
          </p:cNvSpPr>
          <p:nvPr/>
        </p:nvSpPr>
        <p:spPr bwMode="auto">
          <a:xfrm>
            <a:off x="4495800" y="1600200"/>
            <a:ext cx="1143000" cy="4495800"/>
          </a:xfrm>
          <a:prstGeom prst="rect">
            <a:avLst/>
          </a:prstGeom>
          <a:solidFill>
            <a:schemeClr val="accent1">
              <a:alpha val="27000"/>
            </a:schemeClr>
          </a:solidFill>
          <a:ln w="9525">
            <a:solidFill>
              <a:schemeClr val="tx1"/>
            </a:solidFill>
            <a:miter lim="800000"/>
            <a:headEnd/>
            <a:tailEnd/>
          </a:ln>
          <a:effectLst/>
        </p:spPr>
        <p:txBody>
          <a:bodyPr wrap="none" anchor="ctr"/>
          <a:lstStyle/>
          <a:p>
            <a:endParaRPr lang="sv-SE"/>
          </a:p>
        </p:txBody>
      </p:sp>
      <p:sp>
        <p:nvSpPr>
          <p:cNvPr id="17433" name="Line 25"/>
          <p:cNvSpPr>
            <a:spLocks noChangeShapeType="1"/>
          </p:cNvSpPr>
          <p:nvPr/>
        </p:nvSpPr>
        <p:spPr bwMode="auto">
          <a:xfrm flipH="1">
            <a:off x="4800600" y="1295400"/>
            <a:ext cx="1828800" cy="1371600"/>
          </a:xfrm>
          <a:prstGeom prst="line">
            <a:avLst/>
          </a:prstGeom>
          <a:noFill/>
          <a:ln w="9525">
            <a:solidFill>
              <a:schemeClr val="tx1"/>
            </a:solidFill>
            <a:round/>
            <a:headEnd/>
            <a:tailEnd type="triangle" w="med" len="med"/>
          </a:ln>
          <a:effectLst/>
        </p:spPr>
        <p:txBody>
          <a:bodyPr/>
          <a:lstStyle/>
          <a:p>
            <a:endParaRPr lang="sv-SE"/>
          </a:p>
        </p:txBody>
      </p:sp>
      <p:sp>
        <p:nvSpPr>
          <p:cNvPr id="17421" name="Text Box 13"/>
          <p:cNvSpPr txBox="1">
            <a:spLocks noChangeArrowheads="1"/>
          </p:cNvSpPr>
          <p:nvPr/>
        </p:nvSpPr>
        <p:spPr bwMode="auto">
          <a:xfrm>
            <a:off x="6248400" y="2590800"/>
            <a:ext cx="1143000" cy="366713"/>
          </a:xfrm>
          <a:prstGeom prst="rect">
            <a:avLst/>
          </a:prstGeom>
          <a:noFill/>
          <a:ln w="9525">
            <a:noFill/>
            <a:miter lim="800000"/>
            <a:headEnd/>
            <a:tailEnd/>
          </a:ln>
          <a:effectLst/>
        </p:spPr>
        <p:txBody>
          <a:bodyPr>
            <a:spAutoFit/>
          </a:bodyPr>
          <a:lstStyle/>
          <a:p>
            <a:r>
              <a:rPr lang="sv-SE" dirty="0"/>
              <a:t>Ne=Ni</a:t>
            </a:r>
            <a:endParaRPr lang="en-US" dirty="0"/>
          </a:p>
        </p:txBody>
      </p:sp>
      <p:sp>
        <p:nvSpPr>
          <p:cNvPr id="17420" name="Text Box 12"/>
          <p:cNvSpPr txBox="1">
            <a:spLocks noChangeArrowheads="1"/>
          </p:cNvSpPr>
          <p:nvPr/>
        </p:nvSpPr>
        <p:spPr bwMode="auto">
          <a:xfrm>
            <a:off x="1981200" y="2590800"/>
            <a:ext cx="1143000" cy="366713"/>
          </a:xfrm>
          <a:prstGeom prst="rect">
            <a:avLst/>
          </a:prstGeom>
          <a:noFill/>
          <a:ln w="9525">
            <a:noFill/>
            <a:miter lim="800000"/>
            <a:headEnd/>
            <a:tailEnd/>
          </a:ln>
          <a:effectLst/>
        </p:spPr>
        <p:txBody>
          <a:bodyPr>
            <a:spAutoFit/>
          </a:bodyPr>
          <a:lstStyle/>
          <a:p>
            <a:r>
              <a:rPr lang="sv-SE" dirty="0"/>
              <a:t>Ne=Ni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p:cNvPicPr>
            <a:picLocks noChangeAspect="1" noChangeArrowheads="1"/>
          </p:cNvPicPr>
          <p:nvPr/>
        </p:nvPicPr>
        <p:blipFill>
          <a:blip r:embed="rId3"/>
          <a:srcRect/>
          <a:stretch>
            <a:fillRect/>
          </a:stretch>
        </p:blipFill>
        <p:spPr bwMode="auto">
          <a:xfrm>
            <a:off x="0" y="0"/>
            <a:ext cx="9144000" cy="7086600"/>
          </a:xfrm>
          <a:prstGeom prst="rect">
            <a:avLst/>
          </a:prstGeom>
          <a:noFill/>
        </p:spPr>
      </p:pic>
      <p:sp>
        <p:nvSpPr>
          <p:cNvPr id="17414" name="Rectangle 6"/>
          <p:cNvSpPr>
            <a:spLocks noChangeArrowheads="1"/>
          </p:cNvSpPr>
          <p:nvPr/>
        </p:nvSpPr>
        <p:spPr bwMode="auto">
          <a:xfrm>
            <a:off x="762000" y="0"/>
            <a:ext cx="8153400" cy="1143000"/>
          </a:xfrm>
          <a:prstGeom prst="rect">
            <a:avLst/>
          </a:prstGeom>
          <a:noFill/>
          <a:ln w="9525">
            <a:noFill/>
            <a:miter lim="800000"/>
            <a:headEnd/>
            <a:tailEnd/>
          </a:ln>
          <a:effectLst/>
        </p:spPr>
        <p:txBody>
          <a:bodyPr anchor="ctr"/>
          <a:lstStyle/>
          <a:p>
            <a:pPr algn="ctr"/>
            <a:r>
              <a:rPr lang="sv-SE" sz="4400" b="1" u="sng" dirty="0">
                <a:solidFill>
                  <a:schemeClr val="tx2"/>
                </a:solidFill>
              </a:rPr>
              <a:t>Plasma </a:t>
            </a:r>
            <a:r>
              <a:rPr lang="sv-SE" sz="4400" b="1" u="sng" dirty="0" smtClean="0">
                <a:solidFill>
                  <a:schemeClr val="tx2"/>
                </a:solidFill>
              </a:rPr>
              <a:t>parameters-contd</a:t>
            </a:r>
            <a:endParaRPr lang="en-GB" sz="4400" b="1" u="sng" dirty="0">
              <a:solidFill>
                <a:schemeClr val="tx2"/>
              </a:solidFill>
            </a:endParaRPr>
          </a:p>
        </p:txBody>
      </p:sp>
      <p:sp>
        <p:nvSpPr>
          <p:cNvPr id="17432" name="Line 24"/>
          <p:cNvSpPr>
            <a:spLocks noChangeShapeType="1"/>
          </p:cNvSpPr>
          <p:nvPr/>
        </p:nvSpPr>
        <p:spPr bwMode="auto">
          <a:xfrm>
            <a:off x="4495800" y="1524000"/>
            <a:ext cx="0" cy="0"/>
          </a:xfrm>
          <a:prstGeom prst="line">
            <a:avLst/>
          </a:prstGeom>
          <a:noFill/>
          <a:ln w="9525">
            <a:solidFill>
              <a:schemeClr val="tx1"/>
            </a:solidFill>
            <a:round/>
            <a:headEnd/>
            <a:tailEnd type="triangle" w="med" len="med"/>
          </a:ln>
          <a:effectLst/>
        </p:spPr>
        <p:txBody>
          <a:bodyPr/>
          <a:lstStyle/>
          <a:p>
            <a:endParaRPr lang="sv-SE"/>
          </a:p>
        </p:txBody>
      </p:sp>
      <p:sp>
        <p:nvSpPr>
          <p:cNvPr id="17420" name="Text Box 12"/>
          <p:cNvSpPr txBox="1">
            <a:spLocks noChangeArrowheads="1"/>
          </p:cNvSpPr>
          <p:nvPr/>
        </p:nvSpPr>
        <p:spPr bwMode="auto">
          <a:xfrm>
            <a:off x="4572000" y="6673335"/>
            <a:ext cx="4038600" cy="369332"/>
          </a:xfrm>
          <a:prstGeom prst="rect">
            <a:avLst/>
          </a:prstGeom>
          <a:noFill/>
          <a:ln w="9525">
            <a:noFill/>
            <a:miter lim="800000"/>
            <a:headEnd/>
            <a:tailEnd/>
          </a:ln>
          <a:effectLst/>
        </p:spPr>
        <p:txBody>
          <a:bodyPr wrap="square">
            <a:spAutoFit/>
          </a:bodyPr>
          <a:lstStyle/>
          <a:p>
            <a:r>
              <a:rPr lang="sv-SE" dirty="0"/>
              <a:t> </a:t>
            </a:r>
            <a:r>
              <a:rPr lang="sv-SE" dirty="0" smtClean="0"/>
              <a:t> </a:t>
            </a:r>
            <a:r>
              <a:rPr lang="sv-SE" dirty="0"/>
              <a:t> </a:t>
            </a:r>
            <a:r>
              <a:rPr lang="sv-SE" dirty="0" smtClean="0"/>
              <a:t>          From Morooka et al., 2010</a:t>
            </a:r>
            <a:endParaRPr lang="en-US" dirty="0"/>
          </a:p>
        </p:txBody>
      </p:sp>
      <p:pic>
        <p:nvPicPr>
          <p:cNvPr id="63491" name="Picture 3"/>
          <p:cNvPicPr>
            <a:picLocks noChangeAspect="1" noChangeArrowheads="1"/>
          </p:cNvPicPr>
          <p:nvPr/>
        </p:nvPicPr>
        <p:blipFill>
          <a:blip r:embed="rId4"/>
          <a:srcRect/>
          <a:stretch>
            <a:fillRect/>
          </a:stretch>
        </p:blipFill>
        <p:spPr bwMode="auto">
          <a:xfrm>
            <a:off x="1066800" y="1143000"/>
            <a:ext cx="7191375"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2532" name="Rectangle 4"/>
          <p:cNvSpPr>
            <a:spLocks noGrp="1" noChangeArrowheads="1"/>
          </p:cNvSpPr>
          <p:nvPr>
            <p:ph type="title"/>
          </p:nvPr>
        </p:nvSpPr>
        <p:spPr>
          <a:xfrm>
            <a:off x="762000" y="228600"/>
            <a:ext cx="8229600" cy="1143000"/>
          </a:xfrm>
        </p:spPr>
        <p:txBody>
          <a:bodyPr/>
          <a:lstStyle/>
          <a:p>
            <a:r>
              <a:rPr lang="sv-SE"/>
              <a:t>	</a:t>
            </a:r>
            <a:r>
              <a:rPr lang="sv-SE" b="1" u="sng"/>
              <a:t>Dust parameters for E3</a:t>
            </a:r>
            <a:endParaRPr lang="en-GB" b="1" u="sng"/>
          </a:p>
        </p:txBody>
      </p:sp>
      <p:pic>
        <p:nvPicPr>
          <p:cNvPr id="22536" name="Picture 8"/>
          <p:cNvPicPr>
            <a:picLocks noChangeAspect="1" noChangeArrowheads="1"/>
          </p:cNvPicPr>
          <p:nvPr/>
        </p:nvPicPr>
        <p:blipFill>
          <a:blip r:embed="rId4"/>
          <a:srcRect/>
          <a:stretch>
            <a:fillRect/>
          </a:stretch>
        </p:blipFill>
        <p:spPr bwMode="auto">
          <a:xfrm>
            <a:off x="228600" y="1219200"/>
            <a:ext cx="8763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2532" name="Rectangle 4"/>
          <p:cNvSpPr>
            <a:spLocks noGrp="1" noChangeArrowheads="1"/>
          </p:cNvSpPr>
          <p:nvPr>
            <p:ph type="title"/>
          </p:nvPr>
        </p:nvSpPr>
        <p:spPr>
          <a:xfrm>
            <a:off x="762000" y="228600"/>
            <a:ext cx="8229600" cy="1143000"/>
          </a:xfrm>
        </p:spPr>
        <p:txBody>
          <a:bodyPr/>
          <a:lstStyle/>
          <a:p>
            <a:r>
              <a:rPr lang="sv-SE"/>
              <a:t>	</a:t>
            </a:r>
            <a:r>
              <a:rPr lang="sv-SE" b="1" u="sng"/>
              <a:t>Dust parameters for E3</a:t>
            </a:r>
            <a:endParaRPr lang="en-GB" b="1" u="sng"/>
          </a:p>
        </p:txBody>
      </p:sp>
      <p:pic>
        <p:nvPicPr>
          <p:cNvPr id="1026" name="Picture 2"/>
          <p:cNvPicPr>
            <a:picLocks noChangeAspect="1" noChangeArrowheads="1"/>
          </p:cNvPicPr>
          <p:nvPr/>
        </p:nvPicPr>
        <p:blipFill>
          <a:blip r:embed="rId4"/>
          <a:srcRect/>
          <a:stretch>
            <a:fillRect/>
          </a:stretch>
        </p:blipFill>
        <p:spPr bwMode="auto">
          <a:xfrm>
            <a:off x="533400" y="1295400"/>
            <a:ext cx="8456613"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292" name="Rectangle 4"/>
          <p:cNvSpPr>
            <a:spLocks noGrp="1" noChangeArrowheads="1"/>
          </p:cNvSpPr>
          <p:nvPr>
            <p:ph type="ctrTitle"/>
          </p:nvPr>
        </p:nvSpPr>
        <p:spPr>
          <a:xfrm>
            <a:off x="609600" y="0"/>
            <a:ext cx="7772400" cy="1143000"/>
          </a:xfrm>
        </p:spPr>
        <p:txBody>
          <a:bodyPr/>
          <a:lstStyle/>
          <a:p>
            <a:r>
              <a:rPr lang="sv-SE" b="1" u="sng" dirty="0">
                <a:solidFill>
                  <a:schemeClr val="tx1"/>
                </a:solidFill>
              </a:rPr>
              <a:t>Summary</a:t>
            </a:r>
            <a:endParaRPr lang="en-GB" b="1" u="sng" dirty="0">
              <a:solidFill>
                <a:schemeClr val="tx1"/>
              </a:solidFill>
            </a:endParaRPr>
          </a:p>
        </p:txBody>
      </p:sp>
      <p:sp>
        <p:nvSpPr>
          <p:cNvPr id="12293" name="Rectangle 5"/>
          <p:cNvSpPr>
            <a:spLocks noGrp="1" noChangeArrowheads="1"/>
          </p:cNvSpPr>
          <p:nvPr>
            <p:ph type="subTitle" idx="1"/>
          </p:nvPr>
        </p:nvSpPr>
        <p:spPr>
          <a:xfrm>
            <a:off x="685800" y="1295400"/>
            <a:ext cx="8077200" cy="5181600"/>
          </a:xfrm>
        </p:spPr>
        <p:txBody>
          <a:bodyPr/>
          <a:lstStyle/>
          <a:p>
            <a:pPr algn="l">
              <a:buFontTx/>
              <a:buChar char="•"/>
            </a:pPr>
            <a:r>
              <a:rPr lang="sv-SE" sz="2400" dirty="0"/>
              <a:t> Enormous increase in electron and ion currents </a:t>
            </a:r>
            <a:r>
              <a:rPr lang="sv-SE" sz="2400" dirty="0" smtClean="0"/>
              <a:t>and </a:t>
            </a:r>
          </a:p>
          <a:p>
            <a:pPr algn="l"/>
            <a:r>
              <a:rPr lang="sv-SE" sz="2400" dirty="0" smtClean="0"/>
              <a:t>  densities is observed </a:t>
            </a:r>
            <a:r>
              <a:rPr lang="sv-SE" sz="2400" dirty="0"/>
              <a:t>for the E ring crossing close to </a:t>
            </a:r>
            <a:endParaRPr lang="sv-SE" sz="2400" dirty="0" smtClean="0"/>
          </a:p>
          <a:p>
            <a:pPr algn="l"/>
            <a:r>
              <a:rPr lang="sv-SE" sz="2400" dirty="0" smtClean="0"/>
              <a:t>  Enceladus</a:t>
            </a:r>
            <a:r>
              <a:rPr lang="sv-SE" sz="2400" dirty="0"/>
              <a:t>.</a:t>
            </a:r>
          </a:p>
          <a:p>
            <a:pPr algn="l"/>
            <a:endParaRPr lang="sv-SE" sz="2000" dirty="0"/>
          </a:p>
          <a:p>
            <a:pPr algn="l">
              <a:buFontTx/>
              <a:buChar char="•"/>
            </a:pPr>
            <a:r>
              <a:rPr lang="sv-SE" sz="2400" dirty="0"/>
              <a:t> Significant difference (up to 2 orders of magnitude) </a:t>
            </a:r>
          </a:p>
          <a:p>
            <a:pPr algn="l"/>
            <a:r>
              <a:rPr lang="sv-SE" sz="2400" dirty="0"/>
              <a:t>  between electron and ion densities observed near </a:t>
            </a:r>
          </a:p>
          <a:p>
            <a:pPr algn="l"/>
            <a:r>
              <a:rPr lang="sv-SE" sz="2400" dirty="0"/>
              <a:t>  Enceladus plume with n</a:t>
            </a:r>
            <a:r>
              <a:rPr lang="sv-SE" sz="2400" baseline="-25000" dirty="0"/>
              <a:t>e</a:t>
            </a:r>
            <a:r>
              <a:rPr lang="sv-SE" sz="2400" dirty="0"/>
              <a:t>&lt;&lt;n</a:t>
            </a:r>
            <a:r>
              <a:rPr lang="sv-SE" sz="2400" baseline="-25000" dirty="0"/>
              <a:t>i</a:t>
            </a:r>
          </a:p>
          <a:p>
            <a:pPr algn="l"/>
            <a:endParaRPr lang="sv-SE" sz="2000" baseline="-25000" dirty="0"/>
          </a:p>
          <a:p>
            <a:pPr algn="l">
              <a:buFontTx/>
              <a:buChar char="•"/>
            </a:pPr>
            <a:r>
              <a:rPr lang="sv-SE" sz="2400" dirty="0"/>
              <a:t> Dust density of up to </a:t>
            </a:r>
            <a:r>
              <a:rPr lang="sv-SE" sz="2400" dirty="0" smtClean="0"/>
              <a:t>1 particles/cm</a:t>
            </a:r>
            <a:r>
              <a:rPr lang="sv-SE" sz="2400" baseline="30000" dirty="0" smtClean="0"/>
              <a:t>3</a:t>
            </a:r>
            <a:r>
              <a:rPr lang="sv-SE" sz="2400" dirty="0" smtClean="0"/>
              <a:t> is found in the E-  </a:t>
            </a:r>
          </a:p>
          <a:p>
            <a:pPr algn="l"/>
            <a:r>
              <a:rPr lang="sv-SE" sz="2400" dirty="0"/>
              <a:t> </a:t>
            </a:r>
            <a:r>
              <a:rPr lang="sv-SE" sz="2400" dirty="0" smtClean="0"/>
              <a:t> ring increasing to about 10 </a:t>
            </a:r>
            <a:r>
              <a:rPr lang="sv-SE" sz="2400" dirty="0"/>
              <a:t>particles/cm</a:t>
            </a:r>
            <a:r>
              <a:rPr lang="sv-SE" sz="2400" baseline="30000" dirty="0"/>
              <a:t>3</a:t>
            </a:r>
            <a:r>
              <a:rPr lang="sv-SE" sz="2400" dirty="0"/>
              <a:t> </a:t>
            </a:r>
            <a:r>
              <a:rPr lang="sv-SE" sz="2400" dirty="0" smtClean="0"/>
              <a:t>in the </a:t>
            </a:r>
          </a:p>
          <a:p>
            <a:pPr algn="l"/>
            <a:r>
              <a:rPr lang="sv-SE" sz="2400" dirty="0"/>
              <a:t> </a:t>
            </a:r>
            <a:r>
              <a:rPr lang="sv-SE" sz="2400" dirty="0" smtClean="0"/>
              <a:t> Enceladus plume</a:t>
            </a:r>
            <a:endParaRPr lang="en-GB"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2358</TotalTime>
  <Words>340</Words>
  <Application>Microsoft Office PowerPoint</Application>
  <PresentationFormat>On-screen Show (4:3)</PresentationFormat>
  <Paragraphs>72</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Dusty plasma near Enceladus South Pole   M. Shafiq, M. W. Morooka and J.-E. Wahlund   Swedish Institute of Space Physics, Uppsala, Sweden</vt:lpstr>
      <vt:lpstr> Outline</vt:lpstr>
      <vt:lpstr>Slide 3</vt:lpstr>
      <vt:lpstr>Overview of Recent Enceladus flybys</vt:lpstr>
      <vt:lpstr>Slide 5</vt:lpstr>
      <vt:lpstr>Slide 6</vt:lpstr>
      <vt:lpstr> Dust parameters for E3</vt:lpstr>
      <vt:lpstr> Dust parameters for E3</vt:lpstr>
      <vt:lpstr>Summary</vt:lpstr>
      <vt:lpstr>Summary-continued</vt:lpstr>
      <vt:lpstr> There is aposter by M. W. Morooka on the same topic in the afternoon  </vt:lpstr>
      <vt:lpstr>Thank you for your  ATTENTION</vt:lpstr>
    </vt:vector>
  </TitlesOfParts>
  <Company>KTH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Shamim</dc:creator>
  <cp:lastModifiedBy>Windows User</cp:lastModifiedBy>
  <cp:revision>166</cp:revision>
  <dcterms:created xsi:type="dcterms:W3CDTF">2009-05-01T16:57:40Z</dcterms:created>
  <dcterms:modified xsi:type="dcterms:W3CDTF">2010-02-18T07:49:24Z</dcterms:modified>
</cp:coreProperties>
</file>